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433" r:id="rId2"/>
    <p:sldId id="378" r:id="rId3"/>
    <p:sldId id="418" r:id="rId4"/>
    <p:sldId id="421" r:id="rId5"/>
    <p:sldId id="365" r:id="rId6"/>
    <p:sldId id="426" r:id="rId7"/>
    <p:sldId id="420" r:id="rId8"/>
    <p:sldId id="416" r:id="rId9"/>
    <p:sldId id="429" r:id="rId10"/>
    <p:sldId id="422" r:id="rId11"/>
    <p:sldId id="423" r:id="rId12"/>
    <p:sldId id="395" r:id="rId13"/>
    <p:sldId id="411" r:id="rId14"/>
    <p:sldId id="410" r:id="rId15"/>
    <p:sldId id="368" r:id="rId16"/>
    <p:sldId id="417" r:id="rId17"/>
    <p:sldId id="424" r:id="rId18"/>
    <p:sldId id="427" r:id="rId19"/>
    <p:sldId id="363" r:id="rId20"/>
    <p:sldId id="392" r:id="rId21"/>
    <p:sldId id="406" r:id="rId22"/>
    <p:sldId id="407" r:id="rId23"/>
    <p:sldId id="389" r:id="rId24"/>
    <p:sldId id="279" r:id="rId25"/>
    <p:sldId id="372" r:id="rId26"/>
    <p:sldId id="386" r:id="rId27"/>
    <p:sldId id="428" r:id="rId28"/>
    <p:sldId id="397" r:id="rId29"/>
    <p:sldId id="430" r:id="rId30"/>
    <p:sldId id="431" r:id="rId31"/>
    <p:sldId id="367" r:id="rId32"/>
    <p:sldId id="375" r:id="rId33"/>
    <p:sldId id="413" r:id="rId34"/>
    <p:sldId id="387" r:id="rId35"/>
    <p:sldId id="419" r:id="rId36"/>
    <p:sldId id="388" r:id="rId37"/>
    <p:sldId id="408" r:id="rId38"/>
    <p:sldId id="394" r:id="rId39"/>
    <p:sldId id="432" r:id="rId40"/>
    <p:sldId id="369" r:id="rId41"/>
    <p:sldId id="400" r:id="rId42"/>
    <p:sldId id="405" r:id="rId43"/>
    <p:sldId id="371" r:id="rId44"/>
    <p:sldId id="401" r:id="rId45"/>
    <p:sldId id="414" r:id="rId46"/>
    <p:sldId id="306" r:id="rId47"/>
    <p:sldId id="351" r:id="rId48"/>
    <p:sldId id="277"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2C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383" autoAdjust="0"/>
    <p:restoredTop sz="93574" autoAdjust="0"/>
  </p:normalViewPr>
  <p:slideViewPr>
    <p:cSldViewPr snapToGrid="0" snapToObjects="1">
      <p:cViewPr varScale="1">
        <p:scale>
          <a:sx n="106" d="100"/>
          <a:sy n="106" d="100"/>
        </p:scale>
        <p:origin x="1362" y="11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48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D8B25AA-DDF7-9C4F-8D53-342DE2EF1655}" type="datetimeFigureOut">
              <a:rPr lang="en-US"/>
              <a:pPr/>
              <a:t>3/16/2022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D2C0621-B1F6-BD40-BC5B-A8F887F5FCC5}" type="slidenum">
              <a:rPr/>
              <a:pPr/>
              <a:t>‹#›</a:t>
            </a:fld>
            <a:endParaRPr lang="en-US"/>
          </a:p>
        </p:txBody>
      </p:sp>
    </p:spTree>
    <p:extLst>
      <p:ext uri="{BB962C8B-B14F-4D97-AF65-F5344CB8AC3E}">
        <p14:creationId xmlns:p14="http://schemas.microsoft.com/office/powerpoint/2010/main" val="190193745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198DF0-E0B9-9E4C-852E-C77C510C1504}" type="slidenum">
              <a:rPr lang="en-US"/>
              <a:pPr/>
              <a:t>43</a:t>
            </a:fld>
            <a:endParaRPr lang="en-US"/>
          </a:p>
        </p:txBody>
      </p:sp>
      <p:sp>
        <p:nvSpPr>
          <p:cNvPr id="242690" name="Rectangle 2"/>
          <p:cNvSpPr>
            <a:spLocks noGrp="1" noRot="1" noChangeAspect="1" noChangeArrowheads="1" noTextEdit="1"/>
          </p:cNvSpPr>
          <p:nvPr>
            <p:ph type="sldImg"/>
          </p:nvPr>
        </p:nvSpPr>
        <p:spPr>
          <a:ln/>
        </p:spPr>
      </p:sp>
      <p:sp>
        <p:nvSpPr>
          <p:cNvPr id="2426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81692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198DF0-E0B9-9E4C-852E-C77C510C1504}" type="slidenum">
              <a:rPr lang="en-US"/>
              <a:pPr/>
              <a:t>44</a:t>
            </a:fld>
            <a:endParaRPr lang="en-US"/>
          </a:p>
        </p:txBody>
      </p:sp>
      <p:sp>
        <p:nvSpPr>
          <p:cNvPr id="242690" name="Rectangle 2"/>
          <p:cNvSpPr>
            <a:spLocks noGrp="1" noRot="1" noChangeAspect="1" noChangeArrowheads="1" noTextEdit="1"/>
          </p:cNvSpPr>
          <p:nvPr>
            <p:ph type="sldImg"/>
          </p:nvPr>
        </p:nvSpPr>
        <p:spPr>
          <a:ln/>
        </p:spPr>
      </p:sp>
      <p:sp>
        <p:nvSpPr>
          <p:cNvPr id="2426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14636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198DF0-E0B9-9E4C-852E-C77C510C1504}" type="slidenum">
              <a:rPr lang="en-US"/>
              <a:pPr/>
              <a:t>45</a:t>
            </a:fld>
            <a:endParaRPr lang="en-US"/>
          </a:p>
        </p:txBody>
      </p:sp>
      <p:sp>
        <p:nvSpPr>
          <p:cNvPr id="242690" name="Rectangle 2"/>
          <p:cNvSpPr>
            <a:spLocks noGrp="1" noRot="1" noChangeAspect="1" noChangeArrowheads="1" noTextEdit="1"/>
          </p:cNvSpPr>
          <p:nvPr>
            <p:ph type="sldImg"/>
          </p:nvPr>
        </p:nvSpPr>
        <p:spPr>
          <a:ln/>
        </p:spPr>
      </p:sp>
      <p:sp>
        <p:nvSpPr>
          <p:cNvPr id="2426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46930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E7431F7-4100-E348-B52E-776398D09668}" type="datetimeFigureOut">
              <a:rPr lang="en-US"/>
              <a:pPr/>
              <a:t>3/16/2022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4B49BE-0BB7-0541-A08D-712548BA44F1}" type="slidenum">
              <a: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7431F7-4100-E348-B52E-776398D09668}" type="datetimeFigureOut">
              <a:rPr lang="en-US"/>
              <a:pPr/>
              <a:t>3/16/2022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4B49BE-0BB7-0541-A08D-712548BA44F1}" type="slidenum">
              <a: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7431F7-4100-E348-B52E-776398D09668}" type="datetimeFigureOut">
              <a:rPr lang="en-US"/>
              <a:pPr/>
              <a:t>3/16/2022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4B49BE-0BB7-0541-A08D-712548BA44F1}" type="slidenum">
              <a: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8467"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9734" y="1981200"/>
            <a:ext cx="3818467"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8400"/>
            <a:ext cx="1905000" cy="457200"/>
          </a:xfrm>
        </p:spPr>
        <p:txBody>
          <a:bodyPr/>
          <a:lstStyle>
            <a:lvl1pPr>
              <a:defRPr smtClean="0"/>
            </a:lvl1pPr>
          </a:lstStyle>
          <a:p>
            <a:fld id="{714C3706-93A2-A34F-8C4C-F7520F32785F}"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7431F7-4100-E348-B52E-776398D09668}" type="datetimeFigureOut">
              <a:rPr lang="en-US"/>
              <a:pPr/>
              <a:t>3/16/2022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4B49BE-0BB7-0541-A08D-712548BA44F1}" type="slidenum">
              <a: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7431F7-4100-E348-B52E-776398D09668}" type="datetimeFigureOut">
              <a:rPr lang="en-US"/>
              <a:pPr/>
              <a:t>3/16/2022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4B49BE-0BB7-0541-A08D-712548BA44F1}" type="slidenum">
              <a: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E7431F7-4100-E348-B52E-776398D09668}" type="datetimeFigureOut">
              <a:rPr lang="en-US"/>
              <a:pPr/>
              <a:t>3/16/2022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4B49BE-0BB7-0541-A08D-712548BA44F1}" type="slidenum">
              <a: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E7431F7-4100-E348-B52E-776398D09668}" type="datetimeFigureOut">
              <a:rPr lang="en-US"/>
              <a:pPr/>
              <a:t>3/16/2022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4B49BE-0BB7-0541-A08D-712548BA44F1}" type="slidenum">
              <a: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E7431F7-4100-E348-B52E-776398D09668}" type="datetimeFigureOut">
              <a:rPr lang="en-US"/>
              <a:pPr/>
              <a:t>3/16/2022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4B49BE-0BB7-0541-A08D-712548BA44F1}" type="slidenum">
              <a: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7431F7-4100-E348-B52E-776398D09668}" type="datetimeFigureOut">
              <a:rPr lang="en-US"/>
              <a:pPr/>
              <a:t>3/16/2022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4B49BE-0BB7-0541-A08D-712548BA44F1}" type="slidenum">
              <a: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7431F7-4100-E348-B52E-776398D09668}" type="datetimeFigureOut">
              <a:rPr lang="en-US"/>
              <a:pPr/>
              <a:t>3/16/2022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4B49BE-0BB7-0541-A08D-712548BA44F1}" type="slidenum">
              <a: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7431F7-4100-E348-B52E-776398D09668}" type="datetimeFigureOut">
              <a:rPr lang="en-US"/>
              <a:pPr/>
              <a:t>3/16/2022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4B49BE-0BB7-0541-A08D-712548BA44F1}" type="slidenum">
              <a: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7431F7-4100-E348-B52E-776398D09668}" type="datetimeFigureOut">
              <a:rPr lang="en-US"/>
              <a:pPr/>
              <a:t>3/16/2022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4B49BE-0BB7-0541-A08D-712548BA44F1}" type="slidenum">
              <a: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6.png"/><Relationship Id="rId1" Type="http://schemas.openxmlformats.org/officeDocument/2006/relationships/slideLayout" Target="../slideLayouts/slideLayout1.xml"/><Relationship Id="rId5" Type="http://schemas.microsoft.com/office/2007/relationships/hdphoto" Target="../media/hdphoto3.wdp"/><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1.jpeg"/><Relationship Id="rId1" Type="http://schemas.openxmlformats.org/officeDocument/2006/relationships/slideLayout" Target="../slideLayouts/slideLayout1.xml"/><Relationship Id="rId6" Type="http://schemas.openxmlformats.org/officeDocument/2006/relationships/image" Target="../media/image33.png"/><Relationship Id="rId5" Type="http://schemas.microsoft.com/office/2007/relationships/hdphoto" Target="../media/hdphoto5.wdp"/><Relationship Id="rId4" Type="http://schemas.openxmlformats.org/officeDocument/2006/relationships/image" Target="../media/image32.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iHxYCH1JzeAhUDTN8KHSi7CQcQjRx6BAgBEAU&amp;url=https://www.umms.org/ummc/patients-visitors/health-library/medical-encyclopedia/presentations/repair-of-webbed-fingers-series&amp;psig=AOvVaw3GWDkj5kEn1uMqpfxbFDNY&amp;ust=1540387239049206" TargetMode="External"/><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5.jpe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1.xml"/><Relationship Id="rId4" Type="http://schemas.microsoft.com/office/2007/relationships/hdphoto" Target="../media/hdphoto6.wdp"/></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3.png"/><Relationship Id="rId1" Type="http://schemas.openxmlformats.org/officeDocument/2006/relationships/slideLayout" Target="../slideLayouts/slideLayout1.xml"/><Relationship Id="rId5" Type="http://schemas.microsoft.com/office/2007/relationships/hdphoto" Target="../media/hdphoto6.wdp"/><Relationship Id="rId4" Type="http://schemas.openxmlformats.org/officeDocument/2006/relationships/image" Target="../media/image45.jpeg"/></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79.png"/><Relationship Id="rId2" Type="http://schemas.openxmlformats.org/officeDocument/2006/relationships/video" Target="file:////Volumes/docs&amp;data/__Teaching/___Undergrad/__2018-19/_BI520_SensoryNeurobio/__lectures/zPrevLectures/wk09lect22_AdultPlasticity/vid/Lazy%20Eye%20Shooter.mp4" TargetMode="External"/><Relationship Id="rId1" Type="http://schemas.microsoft.com/office/2007/relationships/media" Target="file:////Volumes/docs&amp;data/__Teaching/___Undergrad/__2018-19/_BI520_SensoryNeurobio/__lectures/zPrevLectures/wk09lect22_AdultPlasticity/vid/Lazy%20Eye%20Shooter.mp4" TargetMode="Externa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jpeg"/><Relationship Id="rId5" Type="http://schemas.openxmlformats.org/officeDocument/2006/relationships/hyperlink" Target="https://www.google.com/url?sa=i&amp;rct=j&amp;q=&amp;esrc=s&amp;source=images&amp;cd=&amp;ved=2ahUKEwi017_-w5zeAhXllOAKHVPEA3kQjRx6BAgBEAU&amp;url=https://makezine.com/2013/10/14/help-a-make-fan-by-giving-him-the-finger/&amp;psig=AOvVaw1c7Z4pNVTPwf3pn5J5I2C8&amp;ust=1540382926600923" TargetMode="Externa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s://www.google.com/url?sa=i&amp;rct=j&amp;q=&amp;esrc=s&amp;source=images&amp;cd=&amp;ved=2ahUKEwi017_-w5zeAhXllOAKHVPEA3kQjRx6BAgBEAU&amp;url=https://makezine.com/2013/10/14/help-a-make-fan-by-giving-him-the-finger/&amp;psig=AOvVaw1c7Z4pNVTPwf3pn5J5I2C8&amp;ust=1540382926600923" TargetMode="Externa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i017_-w5zeAhXllOAKHVPEA3kQjRx6BAgBEAU&amp;url=https://makezine.com/2013/10/14/help-a-make-fan-by-giving-him-the-finger/&amp;psig=AOvVaw1c7Z4pNVTPwf3pn5J5I2C8&amp;ust=1540382926600923" TargetMode="External"/><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3.jpeg"/><Relationship Id="rId2" Type="http://schemas.openxmlformats.org/officeDocument/2006/relationships/hyperlink" Target="https://www.google.com/url?sa=i&amp;rct=j&amp;q=&amp;esrc=s&amp;source=images&amp;cd=&amp;ved=2ahUKEwj3kYKt5ZzeAhUhheAKHeDiAF8QjRx6BAgBEAU&amp;url=http://imagebank.asrs.org/discover-new/files/4/25?q%3Dlaser%20pointer%20maculopathy&amp;psig=AOvVaw3UnwRLJdETM9bhBlGh-a9a&amp;ust=1540391933723181" TargetMode="External"/><Relationship Id="rId1" Type="http://schemas.openxmlformats.org/officeDocument/2006/relationships/slideLayout" Target="../slideLayouts/slideLayout1.xml"/><Relationship Id="rId6" Type="http://schemas.openxmlformats.org/officeDocument/2006/relationships/hyperlink" Target="https://www.google.com/url?sa=i&amp;rct=j&amp;q=&amp;esrc=s&amp;source=images&amp;cd=&amp;ved=2ahUKEwiNtdXn5ZzeAhXMnOAKHU6WDxwQjRx6BAgBEAU&amp;url=https://www.spectra-physics.com/products/ultrafast-lasers/mai-tai&amp;psig=AOvVaw1trwdU1gdi07pazwAXSdyB&amp;ust=1540392072588216" TargetMode="External"/><Relationship Id="rId5" Type="http://schemas.openxmlformats.org/officeDocument/2006/relationships/image" Target="../media/image12.jpeg"/><Relationship Id="rId4" Type="http://schemas.openxmlformats.org/officeDocument/2006/relationships/hyperlink" Target="https://www.google.com/url?sa=i&amp;rct=j&amp;q=&amp;esrc=s&amp;source=images&amp;cd=&amp;ved=2ahUKEwjV5ve75ZzeAhWydN8KHWGeB5MQjRx6BAgBEAU&amp;url=https://www.outdoorstactical.com/products/high-power-lazer-pointer&amp;psig=AOvVaw317IyBSIoSNVnmRND5eQRa&amp;ust=1540391980674569"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D33F4-0DEE-4B51-A864-71C844089743}"/>
              </a:ext>
            </a:extLst>
          </p:cNvPr>
          <p:cNvSpPr>
            <a:spLocks noGrp="1"/>
          </p:cNvSpPr>
          <p:nvPr>
            <p:ph type="title"/>
          </p:nvPr>
        </p:nvSpPr>
        <p:spPr>
          <a:xfrm>
            <a:off x="457200" y="111952"/>
            <a:ext cx="8229600" cy="1143000"/>
          </a:xfrm>
        </p:spPr>
        <p:txBody>
          <a:bodyPr>
            <a:normAutofit/>
          </a:bodyPr>
          <a:lstStyle/>
          <a:p>
            <a:r>
              <a:rPr lang="en-US" sz="3000" dirty="0">
                <a:latin typeface="Corbel" panose="020B0503020204020204" pitchFamily="34" charset="0"/>
              </a:rPr>
              <a:t>Presentation Groups</a:t>
            </a:r>
          </a:p>
        </p:txBody>
      </p:sp>
      <p:sp>
        <p:nvSpPr>
          <p:cNvPr id="3" name="Content Placeholder 2">
            <a:extLst>
              <a:ext uri="{FF2B5EF4-FFF2-40B4-BE49-F238E27FC236}">
                <a16:creationId xmlns:a16="http://schemas.microsoft.com/office/drawing/2014/main" id="{FD18E6CD-D2A9-4364-A335-1CD894F976DC}"/>
              </a:ext>
            </a:extLst>
          </p:cNvPr>
          <p:cNvSpPr>
            <a:spLocks noGrp="1"/>
          </p:cNvSpPr>
          <p:nvPr>
            <p:ph idx="1"/>
          </p:nvPr>
        </p:nvSpPr>
        <p:spPr>
          <a:xfrm>
            <a:off x="918395" y="1474783"/>
            <a:ext cx="3192410" cy="4525963"/>
          </a:xfrm>
        </p:spPr>
        <p:txBody>
          <a:bodyPr>
            <a:noAutofit/>
          </a:bodyPr>
          <a:lstStyle/>
          <a:p>
            <a:pPr marL="0" indent="0">
              <a:spcBef>
                <a:spcPts val="0"/>
              </a:spcBef>
              <a:buNone/>
            </a:pPr>
            <a:r>
              <a:rPr lang="en-US" sz="1800" u="sng" dirty="0">
                <a:effectLst/>
                <a:latin typeface="Arial" panose="020B0604020202020204" pitchFamily="34" charset="0"/>
                <a:ea typeface="Cambria" panose="02040503050406030204" pitchFamily="18" charset="0"/>
                <a:cs typeface="Arial" panose="020B0604020202020204" pitchFamily="34" charset="0"/>
              </a:rPr>
              <a:t>GROUP 1 – Time Perception</a:t>
            </a:r>
            <a:endParaRPr lang="en-US" sz="1800" dirty="0">
              <a:effectLst/>
              <a:latin typeface="Arial" panose="020B0604020202020204" pitchFamily="34" charset="0"/>
              <a:ea typeface="Cambria" panose="02040503050406030204" pitchFamily="18" charset="0"/>
              <a:cs typeface="Arial" panose="020B0604020202020204" pitchFamily="34" charset="0"/>
            </a:endParaRPr>
          </a:p>
          <a:p>
            <a:pPr marL="0" indent="0">
              <a:spcBef>
                <a:spcPts val="0"/>
              </a:spcBef>
              <a:buNone/>
            </a:pPr>
            <a:r>
              <a:rPr lang="en-US" sz="1800" dirty="0">
                <a:effectLst/>
                <a:latin typeface="Arial" panose="020B0604020202020204" pitchFamily="34" charset="0"/>
                <a:ea typeface="Cambria" panose="02040503050406030204" pitchFamily="18" charset="0"/>
                <a:cs typeface="Arial" panose="020B0604020202020204" pitchFamily="34" charset="0"/>
              </a:rPr>
              <a:t>Joncas	</a:t>
            </a:r>
            <a:r>
              <a:rPr lang="en-US" sz="1800" dirty="0" err="1">
                <a:effectLst/>
                <a:latin typeface="Arial" panose="020B0604020202020204" pitchFamily="34" charset="0"/>
                <a:ea typeface="Cambria" panose="02040503050406030204" pitchFamily="18" charset="0"/>
                <a:cs typeface="Arial" panose="020B0604020202020204" pitchFamily="34" charset="0"/>
              </a:rPr>
              <a:t>ejoncas</a:t>
            </a:r>
            <a:endParaRPr lang="en-US" sz="1800" dirty="0">
              <a:effectLst/>
              <a:latin typeface="Arial" panose="020B0604020202020204" pitchFamily="34" charset="0"/>
              <a:ea typeface="Cambria" panose="02040503050406030204" pitchFamily="18" charset="0"/>
              <a:cs typeface="Arial" panose="020B0604020202020204" pitchFamily="34" charset="0"/>
            </a:endParaRPr>
          </a:p>
          <a:p>
            <a:pPr marL="0" indent="0">
              <a:spcBef>
                <a:spcPts val="0"/>
              </a:spcBef>
              <a:buNone/>
            </a:pPr>
            <a:r>
              <a:rPr lang="en-US" sz="1800" dirty="0">
                <a:effectLst/>
                <a:latin typeface="Arial" panose="020B0604020202020204" pitchFamily="34" charset="0"/>
                <a:ea typeface="Cambria" panose="02040503050406030204" pitchFamily="18" charset="0"/>
                <a:cs typeface="Arial" panose="020B0604020202020204" pitchFamily="34" charset="0"/>
              </a:rPr>
              <a:t>Wang	</a:t>
            </a:r>
            <a:r>
              <a:rPr lang="en-US" sz="1800" dirty="0" err="1">
                <a:effectLst/>
                <a:latin typeface="Arial" panose="020B0604020202020204" pitchFamily="34" charset="0"/>
                <a:ea typeface="Cambria" panose="02040503050406030204" pitchFamily="18" charset="0"/>
                <a:cs typeface="Arial" panose="020B0604020202020204" pitchFamily="34" charset="0"/>
              </a:rPr>
              <a:t>songyw</a:t>
            </a:r>
            <a:endParaRPr lang="en-US" sz="1800" dirty="0">
              <a:effectLst/>
              <a:latin typeface="Arial" panose="020B0604020202020204" pitchFamily="34" charset="0"/>
              <a:ea typeface="Cambria" panose="02040503050406030204" pitchFamily="18" charset="0"/>
              <a:cs typeface="Arial" panose="020B0604020202020204" pitchFamily="34" charset="0"/>
            </a:endParaRPr>
          </a:p>
          <a:p>
            <a:pPr marL="0" indent="0">
              <a:spcBef>
                <a:spcPts val="0"/>
              </a:spcBef>
              <a:buNone/>
            </a:pPr>
            <a:r>
              <a:rPr lang="en-US" sz="1800" dirty="0">
                <a:effectLst/>
                <a:latin typeface="Arial" panose="020B0604020202020204" pitchFamily="34" charset="0"/>
                <a:ea typeface="Cambria" panose="02040503050406030204" pitchFamily="18" charset="0"/>
                <a:cs typeface="Arial" panose="020B0604020202020204" pitchFamily="34" charset="0"/>
              </a:rPr>
              <a:t>Sena	</a:t>
            </a:r>
            <a:r>
              <a:rPr lang="en-US" sz="1800" dirty="0" err="1">
                <a:effectLst/>
                <a:latin typeface="Arial" panose="020B0604020202020204" pitchFamily="34" charset="0"/>
                <a:ea typeface="Cambria" panose="02040503050406030204" pitchFamily="18" charset="0"/>
                <a:cs typeface="Arial" panose="020B0604020202020204" pitchFamily="34" charset="0"/>
              </a:rPr>
              <a:t>ksena</a:t>
            </a:r>
            <a:endParaRPr lang="en-US" sz="1800" dirty="0">
              <a:effectLst/>
              <a:latin typeface="Arial" panose="020B0604020202020204" pitchFamily="34" charset="0"/>
              <a:ea typeface="Cambria" panose="02040503050406030204" pitchFamily="18" charset="0"/>
              <a:cs typeface="Arial" panose="020B0604020202020204" pitchFamily="34" charset="0"/>
            </a:endParaRPr>
          </a:p>
          <a:p>
            <a:pPr marL="0" indent="0">
              <a:spcBef>
                <a:spcPts val="0"/>
              </a:spcBef>
              <a:buNone/>
            </a:pPr>
            <a:r>
              <a:rPr lang="en-US" sz="1800" u="none" strike="noStrike" dirty="0">
                <a:effectLst/>
                <a:latin typeface="Arial" panose="020B0604020202020204" pitchFamily="34" charset="0"/>
                <a:ea typeface="Cambria" panose="02040503050406030204" pitchFamily="18" charset="0"/>
                <a:cs typeface="Arial" panose="020B0604020202020204" pitchFamily="34" charset="0"/>
              </a:rPr>
              <a:t> </a:t>
            </a:r>
            <a:endParaRPr lang="en-US" sz="1800" dirty="0">
              <a:effectLst/>
              <a:latin typeface="Arial" panose="020B0604020202020204" pitchFamily="34" charset="0"/>
              <a:ea typeface="Cambria" panose="02040503050406030204" pitchFamily="18" charset="0"/>
              <a:cs typeface="Arial" panose="020B0604020202020204" pitchFamily="34" charset="0"/>
            </a:endParaRPr>
          </a:p>
          <a:p>
            <a:pPr marL="0" indent="0">
              <a:spcBef>
                <a:spcPts val="0"/>
              </a:spcBef>
              <a:buNone/>
            </a:pPr>
            <a:r>
              <a:rPr lang="en-US" sz="1800" u="sng" dirty="0">
                <a:effectLst/>
                <a:latin typeface="Arial" panose="020B0604020202020204" pitchFamily="34" charset="0"/>
                <a:ea typeface="Cambria" panose="02040503050406030204" pitchFamily="18" charset="0"/>
                <a:cs typeface="Arial" panose="020B0604020202020204" pitchFamily="34" charset="0"/>
              </a:rPr>
              <a:t>GROUP 2 – Pain Perception</a:t>
            </a:r>
            <a:endParaRPr lang="en-US" sz="1800" dirty="0">
              <a:effectLst/>
              <a:latin typeface="Arial" panose="020B0604020202020204" pitchFamily="34" charset="0"/>
              <a:ea typeface="Cambria" panose="02040503050406030204" pitchFamily="18" charset="0"/>
              <a:cs typeface="Arial" panose="020B0604020202020204" pitchFamily="34" charset="0"/>
            </a:endParaRPr>
          </a:p>
          <a:p>
            <a:pPr marL="0" indent="0">
              <a:spcBef>
                <a:spcPts val="0"/>
              </a:spcBef>
              <a:buNone/>
            </a:pPr>
            <a:r>
              <a:rPr lang="en-US" sz="1800" dirty="0">
                <a:effectLst/>
                <a:latin typeface="Arial" panose="020B0604020202020204" pitchFamily="34" charset="0"/>
                <a:ea typeface="Cambria" panose="02040503050406030204" pitchFamily="18" charset="0"/>
                <a:cs typeface="Arial" panose="020B0604020202020204" pitchFamily="34" charset="0"/>
              </a:rPr>
              <a:t>Chan	achan22</a:t>
            </a:r>
          </a:p>
          <a:p>
            <a:pPr marL="0" indent="0">
              <a:spcBef>
                <a:spcPts val="0"/>
              </a:spcBef>
              <a:buNone/>
            </a:pPr>
            <a:r>
              <a:rPr lang="en-US" sz="1800" dirty="0">
                <a:effectLst/>
                <a:latin typeface="Arial" panose="020B0604020202020204" pitchFamily="34" charset="0"/>
                <a:ea typeface="Cambria" panose="02040503050406030204" pitchFamily="18" charset="0"/>
                <a:cs typeface="Arial" panose="020B0604020202020204" pitchFamily="34" charset="0"/>
              </a:rPr>
              <a:t>Liberti	</a:t>
            </a:r>
            <a:r>
              <a:rPr lang="en-US" sz="1800" dirty="0" err="1">
                <a:effectLst/>
                <a:latin typeface="Arial" panose="020B0604020202020204" pitchFamily="34" charset="0"/>
                <a:ea typeface="Cambria" panose="02040503050406030204" pitchFamily="18" charset="0"/>
                <a:cs typeface="Arial" panose="020B0604020202020204" pitchFamily="34" charset="0"/>
              </a:rPr>
              <a:t>libertig</a:t>
            </a:r>
            <a:endParaRPr lang="en-US" sz="1800" dirty="0">
              <a:effectLst/>
              <a:latin typeface="Arial" panose="020B0604020202020204" pitchFamily="34" charset="0"/>
              <a:ea typeface="Cambria" panose="02040503050406030204" pitchFamily="18" charset="0"/>
              <a:cs typeface="Arial" panose="020B0604020202020204" pitchFamily="34" charset="0"/>
            </a:endParaRPr>
          </a:p>
          <a:p>
            <a:pPr marL="0" indent="0">
              <a:spcBef>
                <a:spcPts val="0"/>
              </a:spcBef>
              <a:buNone/>
            </a:pPr>
            <a:r>
              <a:rPr lang="en-US" sz="1800" dirty="0">
                <a:effectLst/>
                <a:latin typeface="Arial" panose="020B0604020202020204" pitchFamily="34" charset="0"/>
                <a:ea typeface="Cambria" panose="02040503050406030204" pitchFamily="18" charset="0"/>
                <a:cs typeface="Arial" panose="020B0604020202020204" pitchFamily="34" charset="0"/>
              </a:rPr>
              <a:t>Zea		</a:t>
            </a:r>
            <a:r>
              <a:rPr lang="en-US" sz="1800" dirty="0" err="1">
                <a:effectLst/>
                <a:latin typeface="Arial" panose="020B0604020202020204" pitchFamily="34" charset="0"/>
                <a:ea typeface="Cambria" panose="02040503050406030204" pitchFamily="18" charset="0"/>
                <a:cs typeface="Arial" panose="020B0604020202020204" pitchFamily="34" charset="0"/>
              </a:rPr>
              <a:t>mzea</a:t>
            </a:r>
            <a:endParaRPr lang="en-US" sz="1800" dirty="0">
              <a:effectLst/>
              <a:latin typeface="Arial" panose="020B0604020202020204" pitchFamily="34" charset="0"/>
              <a:ea typeface="Cambria" panose="02040503050406030204" pitchFamily="18" charset="0"/>
              <a:cs typeface="Arial" panose="020B0604020202020204" pitchFamily="34" charset="0"/>
            </a:endParaRPr>
          </a:p>
          <a:p>
            <a:pPr marL="0" indent="0">
              <a:spcBef>
                <a:spcPts val="0"/>
              </a:spcBef>
              <a:buNone/>
            </a:pPr>
            <a:r>
              <a:rPr lang="en-US" sz="1800" dirty="0">
                <a:effectLst/>
                <a:latin typeface="Arial" panose="020B0604020202020204" pitchFamily="34" charset="0"/>
                <a:ea typeface="Cambria" panose="02040503050406030204" pitchFamily="18" charset="0"/>
                <a:cs typeface="Arial" panose="020B0604020202020204" pitchFamily="34" charset="0"/>
              </a:rPr>
              <a:t>Mody	</a:t>
            </a:r>
            <a:r>
              <a:rPr lang="en-US" sz="1800" dirty="0" err="1">
                <a:effectLst/>
                <a:latin typeface="Arial" panose="020B0604020202020204" pitchFamily="34" charset="0"/>
                <a:ea typeface="Cambria" panose="02040503050406030204" pitchFamily="18" charset="0"/>
                <a:cs typeface="Arial" panose="020B0604020202020204" pitchFamily="34" charset="0"/>
              </a:rPr>
              <a:t>pnmody</a:t>
            </a:r>
            <a:endParaRPr lang="en-US" sz="1800" dirty="0">
              <a:effectLst/>
              <a:latin typeface="Arial" panose="020B0604020202020204" pitchFamily="34" charset="0"/>
              <a:ea typeface="Cambria" panose="02040503050406030204" pitchFamily="18" charset="0"/>
              <a:cs typeface="Arial" panose="020B0604020202020204" pitchFamily="34" charset="0"/>
            </a:endParaRPr>
          </a:p>
          <a:p>
            <a:pPr marL="0" indent="0">
              <a:spcBef>
                <a:spcPts val="0"/>
              </a:spcBef>
              <a:buNone/>
            </a:pPr>
            <a:r>
              <a:rPr lang="en-US" sz="1800" dirty="0">
                <a:effectLst/>
                <a:latin typeface="Arial" panose="020B0604020202020204" pitchFamily="34" charset="0"/>
                <a:ea typeface="Cambria" panose="02040503050406030204" pitchFamily="18" charset="0"/>
                <a:cs typeface="Arial" panose="020B0604020202020204" pitchFamily="34" charset="0"/>
              </a:rPr>
              <a:t>	</a:t>
            </a:r>
          </a:p>
        </p:txBody>
      </p:sp>
      <p:sp>
        <p:nvSpPr>
          <p:cNvPr id="6" name="TextBox 5">
            <a:extLst>
              <a:ext uri="{FF2B5EF4-FFF2-40B4-BE49-F238E27FC236}">
                <a16:creationId xmlns:a16="http://schemas.microsoft.com/office/drawing/2014/main" id="{FFF27562-80F6-4713-BD38-6A7F7F811900}"/>
              </a:ext>
            </a:extLst>
          </p:cNvPr>
          <p:cNvSpPr txBox="1"/>
          <p:nvPr/>
        </p:nvSpPr>
        <p:spPr>
          <a:xfrm>
            <a:off x="4572000" y="1169106"/>
            <a:ext cx="3892990" cy="4524315"/>
          </a:xfrm>
          <a:prstGeom prst="rect">
            <a:avLst/>
          </a:prstGeom>
          <a:noFill/>
        </p:spPr>
        <p:txBody>
          <a:bodyPr wrap="square">
            <a:spAutoFit/>
          </a:bodyPr>
          <a:lstStyle/>
          <a:p>
            <a:pPr marL="0" indent="0">
              <a:spcBef>
                <a:spcPts val="0"/>
              </a:spcBef>
              <a:buNone/>
            </a:pPr>
            <a:endParaRPr lang="en-US" sz="1800" dirty="0">
              <a:effectLst/>
              <a:latin typeface="Arial" panose="020B0604020202020204" pitchFamily="34" charset="0"/>
              <a:ea typeface="Cambria" panose="02040503050406030204" pitchFamily="18" charset="0"/>
              <a:cs typeface="Arial" panose="020B0604020202020204" pitchFamily="34" charset="0"/>
            </a:endParaRPr>
          </a:p>
          <a:p>
            <a:pPr marL="0" indent="0">
              <a:spcBef>
                <a:spcPts val="0"/>
              </a:spcBef>
              <a:buNone/>
            </a:pPr>
            <a:r>
              <a:rPr lang="en-US" sz="1800" u="sng" dirty="0">
                <a:effectLst/>
                <a:latin typeface="Arial" panose="020B0604020202020204" pitchFamily="34" charset="0"/>
                <a:ea typeface="Cambria" panose="02040503050406030204" pitchFamily="18" charset="0"/>
                <a:cs typeface="Arial" panose="020B0604020202020204" pitchFamily="34" charset="0"/>
              </a:rPr>
              <a:t>GROUP 3 – Non-vocal Social Communication</a:t>
            </a:r>
            <a:endParaRPr lang="en-US" sz="1800" dirty="0">
              <a:effectLst/>
              <a:latin typeface="Arial" panose="020B0604020202020204" pitchFamily="34" charset="0"/>
              <a:ea typeface="Cambria" panose="02040503050406030204" pitchFamily="18" charset="0"/>
              <a:cs typeface="Arial" panose="020B0604020202020204" pitchFamily="34" charset="0"/>
            </a:endParaRPr>
          </a:p>
          <a:p>
            <a:pPr marL="0" indent="0">
              <a:spcBef>
                <a:spcPts val="0"/>
              </a:spcBef>
              <a:buNone/>
            </a:pPr>
            <a:r>
              <a:rPr lang="en-US" sz="1800" dirty="0">
                <a:effectLst/>
                <a:latin typeface="Arial" panose="020B0604020202020204" pitchFamily="34" charset="0"/>
                <a:ea typeface="Cambria" panose="02040503050406030204" pitchFamily="18" charset="0"/>
                <a:cs typeface="Arial" panose="020B0604020202020204" pitchFamily="34" charset="0"/>
              </a:rPr>
              <a:t>Barahona	</a:t>
            </a:r>
            <a:r>
              <a:rPr lang="en-US" sz="1800" dirty="0" err="1">
                <a:effectLst/>
                <a:latin typeface="Arial" panose="020B0604020202020204" pitchFamily="34" charset="0"/>
                <a:ea typeface="Cambria" panose="02040503050406030204" pitchFamily="18" charset="0"/>
                <a:cs typeface="Arial" panose="020B0604020202020204" pitchFamily="34" charset="0"/>
              </a:rPr>
              <a:t>kathypaz</a:t>
            </a:r>
            <a:endParaRPr lang="en-US" sz="1800" dirty="0">
              <a:effectLst/>
              <a:latin typeface="Arial" panose="020B0604020202020204" pitchFamily="34" charset="0"/>
              <a:ea typeface="Cambria" panose="02040503050406030204" pitchFamily="18" charset="0"/>
              <a:cs typeface="Arial" panose="020B0604020202020204" pitchFamily="34" charset="0"/>
            </a:endParaRPr>
          </a:p>
          <a:p>
            <a:pPr marL="0" indent="0">
              <a:spcBef>
                <a:spcPts val="0"/>
              </a:spcBef>
              <a:buNone/>
            </a:pPr>
            <a:r>
              <a:rPr lang="en-US" sz="1800" dirty="0">
                <a:effectLst/>
                <a:latin typeface="Arial" panose="020B0604020202020204" pitchFamily="34" charset="0"/>
                <a:ea typeface="Cambria" panose="02040503050406030204" pitchFamily="18" charset="0"/>
                <a:cs typeface="Arial" panose="020B0604020202020204" pitchFamily="34" charset="0"/>
              </a:rPr>
              <a:t>Chen		</a:t>
            </a:r>
            <a:r>
              <a:rPr lang="en-US" sz="1800" dirty="0" err="1">
                <a:effectLst/>
                <a:latin typeface="Arial" panose="020B0604020202020204" pitchFamily="34" charset="0"/>
                <a:ea typeface="Cambria" panose="02040503050406030204" pitchFamily="18" charset="0"/>
                <a:cs typeface="Arial" panose="020B0604020202020204" pitchFamily="34" charset="0"/>
              </a:rPr>
              <a:t>yongting</a:t>
            </a:r>
            <a:endParaRPr lang="en-US" sz="1800" dirty="0">
              <a:effectLst/>
              <a:latin typeface="Arial" panose="020B0604020202020204" pitchFamily="34" charset="0"/>
              <a:ea typeface="Cambria" panose="02040503050406030204" pitchFamily="18" charset="0"/>
              <a:cs typeface="Arial" panose="020B0604020202020204" pitchFamily="34" charset="0"/>
            </a:endParaRPr>
          </a:p>
          <a:p>
            <a:pPr marL="0" indent="0">
              <a:spcBef>
                <a:spcPts val="0"/>
              </a:spcBef>
              <a:buNone/>
            </a:pPr>
            <a:r>
              <a:rPr lang="en-US" sz="1800" dirty="0">
                <a:effectLst/>
                <a:latin typeface="Arial" panose="020B0604020202020204" pitchFamily="34" charset="0"/>
                <a:ea typeface="Cambria" panose="02040503050406030204" pitchFamily="18" charset="0"/>
                <a:cs typeface="Arial" panose="020B0604020202020204" pitchFamily="34" charset="0"/>
              </a:rPr>
              <a:t>Vargas		</a:t>
            </a:r>
            <a:r>
              <a:rPr lang="en-US" sz="1800" dirty="0" err="1">
                <a:effectLst/>
                <a:latin typeface="Arial" panose="020B0604020202020204" pitchFamily="34" charset="0"/>
                <a:ea typeface="Cambria" panose="02040503050406030204" pitchFamily="18" charset="0"/>
                <a:cs typeface="Arial" panose="020B0604020202020204" pitchFamily="34" charset="0"/>
              </a:rPr>
              <a:t>vargasj</a:t>
            </a:r>
            <a:endParaRPr lang="en-US" sz="1800" dirty="0">
              <a:effectLst/>
              <a:latin typeface="Arial" panose="020B0604020202020204" pitchFamily="34" charset="0"/>
              <a:ea typeface="Cambria" panose="02040503050406030204" pitchFamily="18" charset="0"/>
              <a:cs typeface="Arial" panose="020B0604020202020204" pitchFamily="34" charset="0"/>
            </a:endParaRPr>
          </a:p>
          <a:p>
            <a:pPr marL="0" indent="0">
              <a:spcBef>
                <a:spcPts val="0"/>
              </a:spcBef>
              <a:buNone/>
            </a:pPr>
            <a:r>
              <a:rPr lang="en-US" sz="1800" dirty="0">
                <a:effectLst/>
                <a:latin typeface="Arial" panose="020B0604020202020204" pitchFamily="34" charset="0"/>
                <a:ea typeface="Cambria" panose="02040503050406030204" pitchFamily="18" charset="0"/>
                <a:cs typeface="Arial" panose="020B0604020202020204" pitchFamily="34" charset="0"/>
              </a:rPr>
              <a:t> </a:t>
            </a:r>
          </a:p>
          <a:p>
            <a:pPr marL="0" indent="0">
              <a:spcBef>
                <a:spcPts val="0"/>
              </a:spcBef>
              <a:buNone/>
            </a:pPr>
            <a:r>
              <a:rPr lang="en-US" sz="1800" u="sng" dirty="0">
                <a:effectLst/>
                <a:latin typeface="Arial" panose="020B0604020202020204" pitchFamily="34" charset="0"/>
                <a:ea typeface="Cambria" panose="02040503050406030204" pitchFamily="18" charset="0"/>
                <a:cs typeface="Arial" panose="020B0604020202020204" pitchFamily="34" charset="0"/>
              </a:rPr>
              <a:t>GROUP 4 – Navigational Senses</a:t>
            </a:r>
            <a:endParaRPr lang="en-US" sz="1800" dirty="0">
              <a:effectLst/>
              <a:latin typeface="Arial" panose="020B0604020202020204" pitchFamily="34" charset="0"/>
              <a:ea typeface="Cambria" panose="02040503050406030204" pitchFamily="18" charset="0"/>
              <a:cs typeface="Arial" panose="020B0604020202020204" pitchFamily="34" charset="0"/>
            </a:endParaRPr>
          </a:p>
          <a:p>
            <a:pPr marL="0" indent="0">
              <a:spcBef>
                <a:spcPts val="0"/>
              </a:spcBef>
              <a:buNone/>
            </a:pPr>
            <a:r>
              <a:rPr lang="en-US" sz="1800" dirty="0">
                <a:effectLst/>
                <a:latin typeface="Arial" panose="020B0604020202020204" pitchFamily="34" charset="0"/>
                <a:ea typeface="Cambria" panose="02040503050406030204" pitchFamily="18" charset="0"/>
                <a:cs typeface="Arial" panose="020B0604020202020204" pitchFamily="34" charset="0"/>
              </a:rPr>
              <a:t>Feng		</a:t>
            </a:r>
            <a:r>
              <a:rPr lang="en-US" sz="1800" dirty="0" err="1">
                <a:effectLst/>
                <a:latin typeface="Arial" panose="020B0604020202020204" pitchFamily="34" charset="0"/>
                <a:ea typeface="Cambria" panose="02040503050406030204" pitchFamily="18" charset="0"/>
                <a:cs typeface="Arial" panose="020B0604020202020204" pitchFamily="34" charset="0"/>
              </a:rPr>
              <a:t>fengm</a:t>
            </a:r>
            <a:endParaRPr lang="en-US" sz="1800" dirty="0">
              <a:effectLst/>
              <a:latin typeface="Arial" panose="020B0604020202020204" pitchFamily="34" charset="0"/>
              <a:ea typeface="Cambria" panose="02040503050406030204" pitchFamily="18" charset="0"/>
              <a:cs typeface="Arial" panose="020B0604020202020204" pitchFamily="34" charset="0"/>
            </a:endParaRPr>
          </a:p>
          <a:p>
            <a:pPr marL="0" indent="0">
              <a:spcBef>
                <a:spcPts val="0"/>
              </a:spcBef>
              <a:buNone/>
            </a:pPr>
            <a:r>
              <a:rPr lang="en-US" sz="1800" dirty="0">
                <a:effectLst/>
                <a:latin typeface="Arial" panose="020B0604020202020204" pitchFamily="34" charset="0"/>
                <a:ea typeface="Cambria" panose="02040503050406030204" pitchFamily="18" charset="0"/>
                <a:cs typeface="Arial" panose="020B0604020202020204" pitchFamily="34" charset="0"/>
              </a:rPr>
              <a:t>Rakoczy		</a:t>
            </a:r>
            <a:r>
              <a:rPr lang="en-US" sz="1800" dirty="0" err="1">
                <a:effectLst/>
                <a:latin typeface="Arial" panose="020B0604020202020204" pitchFamily="34" charset="0"/>
                <a:ea typeface="Cambria" panose="02040503050406030204" pitchFamily="18" charset="0"/>
                <a:cs typeface="Arial" panose="020B0604020202020204" pitchFamily="34" charset="0"/>
              </a:rPr>
              <a:t>mayarak</a:t>
            </a:r>
            <a:endParaRPr lang="en-US" sz="1800" dirty="0">
              <a:effectLst/>
              <a:latin typeface="Arial" panose="020B0604020202020204" pitchFamily="34" charset="0"/>
              <a:ea typeface="Cambria" panose="02040503050406030204" pitchFamily="18" charset="0"/>
              <a:cs typeface="Arial" panose="020B0604020202020204" pitchFamily="34" charset="0"/>
            </a:endParaRPr>
          </a:p>
          <a:p>
            <a:pPr marL="0" indent="0">
              <a:spcBef>
                <a:spcPts val="0"/>
              </a:spcBef>
              <a:buNone/>
            </a:pPr>
            <a:r>
              <a:rPr lang="en-US" sz="1800" dirty="0">
                <a:effectLst/>
                <a:latin typeface="Arial" panose="020B0604020202020204" pitchFamily="34" charset="0"/>
                <a:ea typeface="Cambria" panose="02040503050406030204" pitchFamily="18" charset="0"/>
                <a:cs typeface="Arial" panose="020B0604020202020204" pitchFamily="34" charset="0"/>
              </a:rPr>
              <a:t>Ussui Anzai	</a:t>
            </a:r>
            <a:r>
              <a:rPr lang="en-US" sz="1800" dirty="0" err="1">
                <a:effectLst/>
                <a:latin typeface="Arial" panose="020B0604020202020204" pitchFamily="34" charset="0"/>
                <a:ea typeface="Cambria" panose="02040503050406030204" pitchFamily="18" charset="0"/>
                <a:cs typeface="Arial" panose="020B0604020202020204" pitchFamily="34" charset="0"/>
              </a:rPr>
              <a:t>juaya</a:t>
            </a:r>
            <a:endParaRPr lang="en-US" sz="1800" dirty="0">
              <a:effectLst/>
              <a:latin typeface="Arial" panose="020B0604020202020204" pitchFamily="34" charset="0"/>
              <a:ea typeface="Cambria" panose="02040503050406030204" pitchFamily="18" charset="0"/>
              <a:cs typeface="Arial" panose="020B0604020202020204" pitchFamily="34" charset="0"/>
            </a:endParaRPr>
          </a:p>
          <a:p>
            <a:pPr marL="0" indent="0">
              <a:spcBef>
                <a:spcPts val="0"/>
              </a:spcBef>
              <a:buNone/>
            </a:pPr>
            <a:r>
              <a:rPr lang="en-US" sz="1800" dirty="0">
                <a:effectLst/>
                <a:latin typeface="Arial" panose="020B0604020202020204" pitchFamily="34" charset="0"/>
                <a:ea typeface="Cambria" panose="02040503050406030204" pitchFamily="18" charset="0"/>
                <a:cs typeface="Arial" panose="020B0604020202020204" pitchFamily="34" charset="0"/>
              </a:rPr>
              <a:t> </a:t>
            </a:r>
          </a:p>
          <a:p>
            <a:pPr marL="0" indent="0">
              <a:spcBef>
                <a:spcPts val="0"/>
              </a:spcBef>
              <a:buNone/>
            </a:pPr>
            <a:r>
              <a:rPr lang="en-US" sz="1800" u="sng" dirty="0">
                <a:effectLst/>
                <a:latin typeface="Arial" panose="020B0604020202020204" pitchFamily="34" charset="0"/>
                <a:ea typeface="Cambria" panose="02040503050406030204" pitchFamily="18" charset="0"/>
                <a:cs typeface="Arial" panose="020B0604020202020204" pitchFamily="34" charset="0"/>
              </a:rPr>
              <a:t>GROUP 5 – Vocal Communication</a:t>
            </a:r>
            <a:endParaRPr lang="en-US" sz="1800" dirty="0">
              <a:effectLst/>
              <a:latin typeface="Arial" panose="020B0604020202020204" pitchFamily="34" charset="0"/>
              <a:ea typeface="Cambria" panose="02040503050406030204" pitchFamily="18" charset="0"/>
              <a:cs typeface="Arial" panose="020B0604020202020204" pitchFamily="34" charset="0"/>
            </a:endParaRPr>
          </a:p>
          <a:p>
            <a:pPr marL="0" indent="0">
              <a:spcBef>
                <a:spcPts val="0"/>
              </a:spcBef>
              <a:buNone/>
            </a:pPr>
            <a:r>
              <a:rPr lang="en-US" sz="1800" dirty="0">
                <a:effectLst/>
                <a:latin typeface="Arial" panose="020B0604020202020204" pitchFamily="34" charset="0"/>
                <a:ea typeface="Cambria" panose="02040503050406030204" pitchFamily="18" charset="0"/>
                <a:cs typeface="Arial" panose="020B0604020202020204" pitchFamily="34" charset="0"/>
              </a:rPr>
              <a:t>Broitman	</a:t>
            </a:r>
            <a:r>
              <a:rPr lang="en-US" sz="1800" dirty="0" err="1">
                <a:effectLst/>
                <a:latin typeface="Arial" panose="020B0604020202020204" pitchFamily="34" charset="0"/>
                <a:ea typeface="Cambria" panose="02040503050406030204" pitchFamily="18" charset="0"/>
                <a:cs typeface="Arial" panose="020B0604020202020204" pitchFamily="34" charset="0"/>
              </a:rPr>
              <a:t>sharar</a:t>
            </a:r>
            <a:endParaRPr lang="en-US" sz="1800" dirty="0">
              <a:effectLst/>
              <a:latin typeface="Arial" panose="020B0604020202020204" pitchFamily="34" charset="0"/>
              <a:ea typeface="Cambria" panose="02040503050406030204" pitchFamily="18" charset="0"/>
              <a:cs typeface="Arial" panose="020B0604020202020204" pitchFamily="34" charset="0"/>
            </a:endParaRPr>
          </a:p>
          <a:p>
            <a:pPr marL="0" indent="0">
              <a:spcBef>
                <a:spcPts val="0"/>
              </a:spcBef>
              <a:buNone/>
            </a:pPr>
            <a:r>
              <a:rPr lang="en-US" sz="1800" dirty="0">
                <a:effectLst/>
                <a:latin typeface="Arial" panose="020B0604020202020204" pitchFamily="34" charset="0"/>
                <a:ea typeface="Cambria" panose="02040503050406030204" pitchFamily="18" charset="0"/>
                <a:cs typeface="Arial" panose="020B0604020202020204" pitchFamily="34" charset="0"/>
              </a:rPr>
              <a:t>Aguilar		</a:t>
            </a:r>
            <a:r>
              <a:rPr lang="en-US" sz="1800" dirty="0" err="1">
                <a:effectLst/>
                <a:latin typeface="Arial" panose="020B0604020202020204" pitchFamily="34" charset="0"/>
                <a:ea typeface="Cambria" panose="02040503050406030204" pitchFamily="18" charset="0"/>
                <a:cs typeface="Arial" panose="020B0604020202020204" pitchFamily="34" charset="0"/>
              </a:rPr>
              <a:t>anisah</a:t>
            </a:r>
            <a:endParaRPr lang="en-US" sz="1800" dirty="0">
              <a:effectLst/>
              <a:latin typeface="Arial" panose="020B0604020202020204" pitchFamily="34" charset="0"/>
              <a:ea typeface="Cambria" panose="02040503050406030204" pitchFamily="18" charset="0"/>
              <a:cs typeface="Arial" panose="020B0604020202020204" pitchFamily="34" charset="0"/>
            </a:endParaRPr>
          </a:p>
          <a:p>
            <a:pPr marL="0" indent="0">
              <a:spcBef>
                <a:spcPts val="0"/>
              </a:spcBef>
              <a:buNone/>
            </a:pPr>
            <a:r>
              <a:rPr lang="en-US" sz="1800" dirty="0">
                <a:effectLst/>
                <a:latin typeface="Arial" panose="020B0604020202020204" pitchFamily="34" charset="0"/>
                <a:ea typeface="Cambria" panose="02040503050406030204" pitchFamily="18" charset="0"/>
                <a:cs typeface="Arial" panose="020B0604020202020204" pitchFamily="34" charset="0"/>
              </a:rPr>
              <a:t>Svagdis		</a:t>
            </a:r>
            <a:r>
              <a:rPr lang="en-US" sz="1800" dirty="0" err="1">
                <a:effectLst/>
                <a:latin typeface="Arial" panose="020B0604020202020204" pitchFamily="34" charset="0"/>
                <a:ea typeface="Cambria" panose="02040503050406030204" pitchFamily="18" charset="0"/>
                <a:cs typeface="Arial" panose="020B0604020202020204" pitchFamily="34" charset="0"/>
              </a:rPr>
              <a:t>esvagdis</a:t>
            </a:r>
            <a:endParaRPr lang="en-US" dirty="0"/>
          </a:p>
        </p:txBody>
      </p:sp>
    </p:spTree>
    <p:extLst>
      <p:ext uri="{BB962C8B-B14F-4D97-AF65-F5344CB8AC3E}">
        <p14:creationId xmlns:p14="http://schemas.microsoft.com/office/powerpoint/2010/main" val="33419419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0085" y="124912"/>
            <a:ext cx="8793462" cy="553998"/>
          </a:xfrm>
          <a:prstGeom prst="rect">
            <a:avLst/>
          </a:prstGeom>
          <a:noFill/>
        </p:spPr>
        <p:txBody>
          <a:bodyPr wrap="square" rtlCol="0">
            <a:spAutoFit/>
          </a:bodyPr>
          <a:lstStyle/>
          <a:p>
            <a:pPr algn="ctr"/>
            <a:r>
              <a:rPr lang="en-US" sz="3000" dirty="0">
                <a:latin typeface="Corbel"/>
                <a:cs typeface="Corbel"/>
              </a:rPr>
              <a:t>Mechanisms for plasticity </a:t>
            </a:r>
            <a:r>
              <a:rPr lang="mr-IN" sz="3000" dirty="0">
                <a:latin typeface="Corbel"/>
                <a:cs typeface="Corbel"/>
              </a:rPr>
              <a:t>–</a:t>
            </a:r>
            <a:r>
              <a:rPr lang="en-US" sz="3000" dirty="0">
                <a:latin typeface="Corbel"/>
                <a:cs typeface="Corbel"/>
              </a:rPr>
              <a:t> </a:t>
            </a:r>
            <a:r>
              <a:rPr lang="en-US" sz="3000" dirty="0" err="1">
                <a:latin typeface="Corbel"/>
                <a:cs typeface="Corbel"/>
              </a:rPr>
              <a:t>intracortical</a:t>
            </a:r>
            <a:r>
              <a:rPr lang="en-US" sz="3000" dirty="0">
                <a:latin typeface="Corbel"/>
                <a:cs typeface="Corbel"/>
              </a:rPr>
              <a:t> rewiring</a:t>
            </a:r>
          </a:p>
        </p:txBody>
      </p:sp>
      <p:pic>
        <p:nvPicPr>
          <p:cNvPr id="5" name="Picture 4">
            <a:extLst>
              <a:ext uri="{FF2B5EF4-FFF2-40B4-BE49-F238E27FC236}">
                <a16:creationId xmlns:a16="http://schemas.microsoft.com/office/drawing/2014/main" id="{C24511B0-6FBE-0F41-A0BE-9913802BFBEC}"/>
              </a:ext>
            </a:extLst>
          </p:cNvPr>
          <p:cNvPicPr>
            <a:picLocks noChangeAspect="1"/>
          </p:cNvPicPr>
          <p:nvPr/>
        </p:nvPicPr>
        <p:blipFill>
          <a:blip r:embed="rId2"/>
          <a:stretch>
            <a:fillRect/>
          </a:stretch>
        </p:blipFill>
        <p:spPr>
          <a:xfrm>
            <a:off x="558346" y="1527323"/>
            <a:ext cx="8039100" cy="1943100"/>
          </a:xfrm>
          <a:prstGeom prst="rect">
            <a:avLst/>
          </a:prstGeom>
        </p:spPr>
      </p:pic>
      <p:pic>
        <p:nvPicPr>
          <p:cNvPr id="6" name="Picture 5">
            <a:extLst>
              <a:ext uri="{FF2B5EF4-FFF2-40B4-BE49-F238E27FC236}">
                <a16:creationId xmlns:a16="http://schemas.microsoft.com/office/drawing/2014/main" id="{87A2115A-9428-9046-8007-C0DC10563E87}"/>
              </a:ext>
            </a:extLst>
          </p:cNvPr>
          <p:cNvPicPr>
            <a:picLocks noChangeAspect="1"/>
          </p:cNvPicPr>
          <p:nvPr/>
        </p:nvPicPr>
        <p:blipFill>
          <a:blip r:embed="rId3"/>
          <a:stretch>
            <a:fillRect/>
          </a:stretch>
        </p:blipFill>
        <p:spPr>
          <a:xfrm>
            <a:off x="752927" y="3543313"/>
            <a:ext cx="3512889" cy="3053998"/>
          </a:xfrm>
          <a:prstGeom prst="rect">
            <a:avLst/>
          </a:prstGeom>
        </p:spPr>
      </p:pic>
      <p:sp>
        <p:nvSpPr>
          <p:cNvPr id="15" name="Rectangle 14">
            <a:extLst>
              <a:ext uri="{FF2B5EF4-FFF2-40B4-BE49-F238E27FC236}">
                <a16:creationId xmlns:a16="http://schemas.microsoft.com/office/drawing/2014/main" id="{F5E2FACF-4341-EB4F-B7DE-18A8D6426038}"/>
              </a:ext>
            </a:extLst>
          </p:cNvPr>
          <p:cNvSpPr/>
          <p:nvPr/>
        </p:nvSpPr>
        <p:spPr>
          <a:xfrm>
            <a:off x="898070" y="751482"/>
            <a:ext cx="7999187" cy="646331"/>
          </a:xfrm>
          <a:prstGeom prst="rect">
            <a:avLst/>
          </a:prstGeom>
        </p:spPr>
        <p:txBody>
          <a:bodyPr wrap="square">
            <a:spAutoFit/>
          </a:bodyPr>
          <a:lstStyle/>
          <a:p>
            <a:r>
              <a:rPr lang="en-US" dirty="0">
                <a:solidFill>
                  <a:srgbClr val="354886"/>
                </a:solidFill>
                <a:cs typeface="Calibri"/>
              </a:rPr>
              <a:t>What’s happening in the brain?  Use imaging to track changes in synaptic connections in individual cortical neurons by visualizing dendritic spines.  </a:t>
            </a:r>
            <a:endParaRPr lang="en-US" dirty="0"/>
          </a:p>
        </p:txBody>
      </p:sp>
      <p:sp>
        <p:nvSpPr>
          <p:cNvPr id="14" name="Rectangle 13">
            <a:extLst>
              <a:ext uri="{FF2B5EF4-FFF2-40B4-BE49-F238E27FC236}">
                <a16:creationId xmlns:a16="http://schemas.microsoft.com/office/drawing/2014/main" id="{255837BD-575A-7149-9D85-70DAC918F764}"/>
              </a:ext>
            </a:extLst>
          </p:cNvPr>
          <p:cNvSpPr/>
          <p:nvPr/>
        </p:nvSpPr>
        <p:spPr>
          <a:xfrm>
            <a:off x="3421689" y="3876933"/>
            <a:ext cx="977099" cy="369332"/>
          </a:xfrm>
          <a:prstGeom prst="rect">
            <a:avLst/>
          </a:prstGeom>
        </p:spPr>
        <p:txBody>
          <a:bodyPr wrap="square">
            <a:spAutoFit/>
          </a:bodyPr>
          <a:lstStyle/>
          <a:p>
            <a:r>
              <a:rPr lang="en-US" b="1" dirty="0">
                <a:solidFill>
                  <a:srgbClr val="C00000"/>
                </a:solidFill>
              </a:rPr>
              <a:t>control</a:t>
            </a:r>
          </a:p>
        </p:txBody>
      </p:sp>
      <p:sp>
        <p:nvSpPr>
          <p:cNvPr id="16" name="Rectangle 15">
            <a:extLst>
              <a:ext uri="{FF2B5EF4-FFF2-40B4-BE49-F238E27FC236}">
                <a16:creationId xmlns:a16="http://schemas.microsoft.com/office/drawing/2014/main" id="{042D67F5-58A2-344E-82BE-9ACF6C8E2DC8}"/>
              </a:ext>
            </a:extLst>
          </p:cNvPr>
          <p:cNvSpPr/>
          <p:nvPr/>
        </p:nvSpPr>
        <p:spPr>
          <a:xfrm>
            <a:off x="1736432" y="5388833"/>
            <a:ext cx="977099" cy="369332"/>
          </a:xfrm>
          <a:prstGeom prst="rect">
            <a:avLst/>
          </a:prstGeom>
        </p:spPr>
        <p:txBody>
          <a:bodyPr wrap="square">
            <a:spAutoFit/>
          </a:bodyPr>
          <a:lstStyle/>
          <a:p>
            <a:r>
              <a:rPr lang="en-US" b="1" dirty="0">
                <a:solidFill>
                  <a:srgbClr val="2C2C7C"/>
                </a:solidFill>
              </a:rPr>
              <a:t>lesion</a:t>
            </a:r>
          </a:p>
        </p:txBody>
      </p:sp>
      <p:sp>
        <p:nvSpPr>
          <p:cNvPr id="18" name="Rectangle 17">
            <a:extLst>
              <a:ext uri="{FF2B5EF4-FFF2-40B4-BE49-F238E27FC236}">
                <a16:creationId xmlns:a16="http://schemas.microsoft.com/office/drawing/2014/main" id="{04194E5A-855C-B446-BE32-E34ADED3FCBC}"/>
              </a:ext>
            </a:extLst>
          </p:cNvPr>
          <p:cNvSpPr/>
          <p:nvPr/>
        </p:nvSpPr>
        <p:spPr>
          <a:xfrm>
            <a:off x="4941206" y="3966642"/>
            <a:ext cx="3427187" cy="2031325"/>
          </a:xfrm>
          <a:prstGeom prst="rect">
            <a:avLst/>
          </a:prstGeom>
        </p:spPr>
        <p:txBody>
          <a:bodyPr wrap="square">
            <a:spAutoFit/>
          </a:bodyPr>
          <a:lstStyle/>
          <a:p>
            <a:r>
              <a:rPr lang="en-US" dirty="0">
                <a:solidFill>
                  <a:srgbClr val="354886"/>
                </a:solidFill>
                <a:cs typeface="Calibri"/>
              </a:rPr>
              <a:t>Normally, the majority of cortical synapses remain stable over long time periods.  Following retinal lesions, there is a near-complete replacement of ~90% of synapses onto neurons in the area corresponding to the lesion.</a:t>
            </a:r>
            <a:endParaRPr lang="en-US" dirty="0"/>
          </a:p>
        </p:txBody>
      </p:sp>
    </p:spTree>
    <p:extLst>
      <p:ext uri="{BB962C8B-B14F-4D97-AF65-F5344CB8AC3E}">
        <p14:creationId xmlns:p14="http://schemas.microsoft.com/office/powerpoint/2010/main" val="3140630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0085" y="124912"/>
            <a:ext cx="8793462" cy="553998"/>
          </a:xfrm>
          <a:prstGeom prst="rect">
            <a:avLst/>
          </a:prstGeom>
          <a:noFill/>
        </p:spPr>
        <p:txBody>
          <a:bodyPr wrap="square" rtlCol="0">
            <a:spAutoFit/>
          </a:bodyPr>
          <a:lstStyle/>
          <a:p>
            <a:pPr algn="ctr"/>
            <a:r>
              <a:rPr lang="en-US" sz="3000" dirty="0">
                <a:latin typeface="Corbel"/>
                <a:cs typeface="Corbel"/>
              </a:rPr>
              <a:t>Mechanisms for plasticity </a:t>
            </a:r>
            <a:r>
              <a:rPr lang="mr-IN" sz="3000" dirty="0">
                <a:latin typeface="Corbel"/>
                <a:cs typeface="Corbel"/>
              </a:rPr>
              <a:t>–</a:t>
            </a:r>
            <a:r>
              <a:rPr lang="en-US" sz="3000" dirty="0">
                <a:latin typeface="Corbel"/>
                <a:cs typeface="Corbel"/>
              </a:rPr>
              <a:t> </a:t>
            </a:r>
            <a:r>
              <a:rPr lang="en-US" sz="3000" dirty="0" err="1">
                <a:latin typeface="Corbel"/>
                <a:cs typeface="Corbel"/>
              </a:rPr>
              <a:t>intracortical</a:t>
            </a:r>
            <a:r>
              <a:rPr lang="en-US" sz="3000" dirty="0">
                <a:latin typeface="Corbel"/>
                <a:cs typeface="Corbel"/>
              </a:rPr>
              <a:t> rewiring</a:t>
            </a:r>
          </a:p>
        </p:txBody>
      </p:sp>
      <p:pic>
        <p:nvPicPr>
          <p:cNvPr id="5" name="Picture 4"/>
          <p:cNvPicPr>
            <a:picLocks noChangeAspect="1"/>
          </p:cNvPicPr>
          <p:nvPr/>
        </p:nvPicPr>
        <p:blipFill>
          <a:blip r:embed="rId2"/>
          <a:stretch>
            <a:fillRect/>
          </a:stretch>
        </p:blipFill>
        <p:spPr>
          <a:xfrm>
            <a:off x="2552150" y="1200404"/>
            <a:ext cx="1673862" cy="1586339"/>
          </a:xfrm>
          <a:prstGeom prst="rect">
            <a:avLst/>
          </a:prstGeom>
        </p:spPr>
      </p:pic>
      <p:pic>
        <p:nvPicPr>
          <p:cNvPr id="6" name="Picture 5"/>
          <p:cNvPicPr>
            <a:picLocks noChangeAspect="1"/>
          </p:cNvPicPr>
          <p:nvPr/>
        </p:nvPicPr>
        <p:blipFill>
          <a:blip r:embed="rId3"/>
          <a:stretch>
            <a:fillRect/>
          </a:stretch>
        </p:blipFill>
        <p:spPr>
          <a:xfrm>
            <a:off x="652962" y="3224271"/>
            <a:ext cx="6163056" cy="2504099"/>
          </a:xfrm>
          <a:prstGeom prst="rect">
            <a:avLst/>
          </a:prstGeom>
        </p:spPr>
      </p:pic>
      <p:sp>
        <p:nvSpPr>
          <p:cNvPr id="7" name="Rectangle 6"/>
          <p:cNvSpPr/>
          <p:nvPr/>
        </p:nvSpPr>
        <p:spPr>
          <a:xfrm>
            <a:off x="4841411" y="1226178"/>
            <a:ext cx="3315617" cy="1477328"/>
          </a:xfrm>
          <a:prstGeom prst="rect">
            <a:avLst/>
          </a:prstGeom>
        </p:spPr>
        <p:txBody>
          <a:bodyPr wrap="square">
            <a:spAutoFit/>
          </a:bodyPr>
          <a:lstStyle/>
          <a:p>
            <a:r>
              <a:rPr lang="en-US" dirty="0">
                <a:solidFill>
                  <a:srgbClr val="354886"/>
                </a:solidFill>
                <a:cs typeface="Calibri"/>
              </a:rPr>
              <a:t>- similarly, the structure of </a:t>
            </a:r>
            <a:r>
              <a:rPr lang="en-US" u="sng" dirty="0">
                <a:solidFill>
                  <a:srgbClr val="354886"/>
                </a:solidFill>
                <a:cs typeface="Calibri"/>
              </a:rPr>
              <a:t>axonal</a:t>
            </a:r>
            <a:r>
              <a:rPr lang="en-US" dirty="0">
                <a:solidFill>
                  <a:srgbClr val="354886"/>
                </a:solidFill>
                <a:cs typeface="Calibri"/>
              </a:rPr>
              <a:t> connections in cortex is highly stable, but retinal lesions lead to a dramatic increase in new sprouting followed by pruning. </a:t>
            </a:r>
            <a:endParaRPr lang="en-US" dirty="0"/>
          </a:p>
        </p:txBody>
      </p:sp>
      <p:pic>
        <p:nvPicPr>
          <p:cNvPr id="8" name="Picture 7"/>
          <p:cNvPicPr>
            <a:picLocks noChangeAspect="1"/>
          </p:cNvPicPr>
          <p:nvPr/>
        </p:nvPicPr>
        <p:blipFill>
          <a:blip r:embed="rId4"/>
          <a:stretch>
            <a:fillRect/>
          </a:stretch>
        </p:blipFill>
        <p:spPr>
          <a:xfrm>
            <a:off x="7078000" y="3869618"/>
            <a:ext cx="1562100" cy="1155700"/>
          </a:xfrm>
          <a:prstGeom prst="rect">
            <a:avLst/>
          </a:prstGeom>
        </p:spPr>
      </p:pic>
      <p:pic>
        <p:nvPicPr>
          <p:cNvPr id="9" name="Picture 8">
            <a:extLst>
              <a:ext uri="{FF2B5EF4-FFF2-40B4-BE49-F238E27FC236}">
                <a16:creationId xmlns:a16="http://schemas.microsoft.com/office/drawing/2014/main" id="{58B2D06E-972F-A641-991A-F5765ADD761B}"/>
              </a:ext>
            </a:extLst>
          </p:cNvPr>
          <p:cNvPicPr>
            <a:picLocks noChangeAspect="1"/>
          </p:cNvPicPr>
          <p:nvPr/>
        </p:nvPicPr>
        <p:blipFill>
          <a:blip r:embed="rId5"/>
          <a:stretch>
            <a:fillRect/>
          </a:stretch>
        </p:blipFill>
        <p:spPr>
          <a:xfrm>
            <a:off x="742625" y="1011718"/>
            <a:ext cx="1471385" cy="1700692"/>
          </a:xfrm>
          <a:prstGeom prst="rect">
            <a:avLst/>
          </a:prstGeom>
        </p:spPr>
      </p:pic>
      <p:sp>
        <p:nvSpPr>
          <p:cNvPr id="10" name="Rectangle 9">
            <a:extLst>
              <a:ext uri="{FF2B5EF4-FFF2-40B4-BE49-F238E27FC236}">
                <a16:creationId xmlns:a16="http://schemas.microsoft.com/office/drawing/2014/main" id="{1AFA342D-34B3-2645-BE48-6CE305C65FCF}"/>
              </a:ext>
            </a:extLst>
          </p:cNvPr>
          <p:cNvSpPr/>
          <p:nvPr/>
        </p:nvSpPr>
        <p:spPr>
          <a:xfrm>
            <a:off x="585229" y="5868264"/>
            <a:ext cx="8239456" cy="646331"/>
          </a:xfrm>
          <a:prstGeom prst="rect">
            <a:avLst/>
          </a:prstGeom>
        </p:spPr>
        <p:txBody>
          <a:bodyPr wrap="square">
            <a:spAutoFit/>
          </a:bodyPr>
          <a:lstStyle/>
          <a:p>
            <a:r>
              <a:rPr lang="en-US" dirty="0">
                <a:solidFill>
                  <a:srgbClr val="354886"/>
                </a:solidFill>
                <a:cs typeface="Calibri"/>
              </a:rPr>
              <a:t>- e.g. after loss of sensory input, corresponding cortical regions undergo a period of growth followed by selective stabilization and loss that recapitulates development.</a:t>
            </a:r>
            <a:endParaRPr lang="en-US" dirty="0"/>
          </a:p>
        </p:txBody>
      </p:sp>
    </p:spTree>
    <p:extLst>
      <p:ext uri="{BB962C8B-B14F-4D97-AF65-F5344CB8AC3E}">
        <p14:creationId xmlns:p14="http://schemas.microsoft.com/office/powerpoint/2010/main" val="237230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0085" y="124912"/>
            <a:ext cx="8793462" cy="553998"/>
          </a:xfrm>
          <a:prstGeom prst="rect">
            <a:avLst/>
          </a:prstGeom>
          <a:noFill/>
        </p:spPr>
        <p:txBody>
          <a:bodyPr wrap="square" rtlCol="0">
            <a:spAutoFit/>
          </a:bodyPr>
          <a:lstStyle/>
          <a:p>
            <a:pPr algn="ctr"/>
            <a:r>
              <a:rPr lang="en-US" sz="3000" dirty="0">
                <a:latin typeface="Corbel"/>
                <a:cs typeface="Corbel"/>
              </a:rPr>
              <a:t>Facilitating plasticity:  </a:t>
            </a:r>
            <a:r>
              <a:rPr lang="en-US" sz="3000" dirty="0" err="1">
                <a:latin typeface="Corbel"/>
                <a:cs typeface="Corbel"/>
              </a:rPr>
              <a:t>METAplasticity</a:t>
            </a:r>
            <a:endParaRPr lang="en-US" sz="3000" dirty="0">
              <a:latin typeface="Corbel"/>
              <a:cs typeface="Corbel"/>
            </a:endParaRPr>
          </a:p>
        </p:txBody>
      </p:sp>
      <p:sp>
        <p:nvSpPr>
          <p:cNvPr id="14" name="Rectangle 13"/>
          <p:cNvSpPr/>
          <p:nvPr/>
        </p:nvSpPr>
        <p:spPr>
          <a:xfrm>
            <a:off x="1107361" y="5439145"/>
            <a:ext cx="7401630" cy="923330"/>
          </a:xfrm>
          <a:prstGeom prst="rect">
            <a:avLst/>
          </a:prstGeom>
        </p:spPr>
        <p:txBody>
          <a:bodyPr wrap="square">
            <a:spAutoFit/>
          </a:bodyPr>
          <a:lstStyle/>
          <a:p>
            <a:r>
              <a:rPr lang="en-US" dirty="0">
                <a:solidFill>
                  <a:srgbClr val="354886"/>
                </a:solidFill>
                <a:cs typeface="Calibri"/>
              </a:rPr>
              <a:t>- long-standing finding in synaptic transmission:  connection strength depends on past activity activity at a synapse; strength can either increase (brief, intense bursts) or decrease (prolonged low-frequency inputs)</a:t>
            </a:r>
            <a:endParaRPr lang="en-US" dirty="0">
              <a:solidFill>
                <a:srgbClr val="354886"/>
              </a:solidFill>
              <a:latin typeface="Calibri"/>
              <a:cs typeface="Calibri"/>
            </a:endParaRPr>
          </a:p>
        </p:txBody>
      </p:sp>
      <p:pic>
        <p:nvPicPr>
          <p:cNvPr id="15" name="Picture 14"/>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l="44222" t="1016" r="27287" b="53333"/>
          <a:stretch/>
        </p:blipFill>
        <p:spPr>
          <a:xfrm>
            <a:off x="4847159" y="1047765"/>
            <a:ext cx="3239916" cy="4211482"/>
          </a:xfrm>
          <a:prstGeom prst="rect">
            <a:avLst/>
          </a:prstGeom>
        </p:spPr>
      </p:pic>
      <p:pic>
        <p:nvPicPr>
          <p:cNvPr id="17" name="Picture 16"/>
          <p:cNvPicPr>
            <a:picLocks noChangeAspect="1"/>
          </p:cNvPicPr>
          <p:nvPr/>
        </p:nvPicPr>
        <p:blipFill rotWithShape="1">
          <a:blip r:embed="rId4"/>
          <a:srcRect l="6868" t="187" b="74117"/>
          <a:stretch/>
        </p:blipFill>
        <p:spPr>
          <a:xfrm>
            <a:off x="811037" y="1472525"/>
            <a:ext cx="3485789" cy="1186024"/>
          </a:xfrm>
          <a:prstGeom prst="rect">
            <a:avLst/>
          </a:prstGeom>
        </p:spPr>
      </p:pic>
      <p:pic>
        <p:nvPicPr>
          <p:cNvPr id="19" name="Picture 18"/>
          <p:cNvPicPr>
            <a:picLocks noChangeAspect="1"/>
          </p:cNvPicPr>
          <p:nvPr/>
        </p:nvPicPr>
        <p:blipFill rotWithShape="1">
          <a:blip r:embed="rId4"/>
          <a:srcRect l="6868" t="24847" b="57430"/>
          <a:stretch/>
        </p:blipFill>
        <p:spPr>
          <a:xfrm>
            <a:off x="800447" y="2871847"/>
            <a:ext cx="3485789" cy="818019"/>
          </a:xfrm>
          <a:prstGeom prst="rect">
            <a:avLst/>
          </a:prstGeom>
        </p:spPr>
      </p:pic>
      <p:cxnSp>
        <p:nvCxnSpPr>
          <p:cNvPr id="23" name="Straight Arrow Connector 22"/>
          <p:cNvCxnSpPr/>
          <p:nvPr/>
        </p:nvCxnSpPr>
        <p:spPr>
          <a:xfrm flipV="1">
            <a:off x="4265070" y="1714512"/>
            <a:ext cx="476249" cy="222255"/>
          </a:xfrm>
          <a:prstGeom prst="straightConnector1">
            <a:avLst/>
          </a:prstGeom>
          <a:ln w="38100" cmpd="sng">
            <a:solidFill>
              <a:srgbClr val="FF0000">
                <a:alpha val="48000"/>
              </a:srgbClr>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4155013" y="3886212"/>
            <a:ext cx="500581" cy="230717"/>
          </a:xfrm>
          <a:prstGeom prst="straightConnector1">
            <a:avLst/>
          </a:prstGeom>
          <a:ln w="38100" cmpd="sng">
            <a:solidFill>
              <a:srgbClr val="FF0000">
                <a:alpha val="48000"/>
              </a:srgbClr>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50085" y="124912"/>
            <a:ext cx="8793462" cy="553998"/>
          </a:xfrm>
          <a:prstGeom prst="rect">
            <a:avLst/>
          </a:prstGeom>
          <a:noFill/>
        </p:spPr>
        <p:txBody>
          <a:bodyPr wrap="square" rtlCol="0">
            <a:spAutoFit/>
          </a:bodyPr>
          <a:lstStyle/>
          <a:p>
            <a:pPr algn="ctr"/>
            <a:r>
              <a:rPr lang="en-US" sz="3000" dirty="0">
                <a:latin typeface="Corbel"/>
                <a:cs typeface="Corbel"/>
              </a:rPr>
              <a:t>Facilitating plasticity:  thresholds for change</a:t>
            </a:r>
          </a:p>
        </p:txBody>
      </p:sp>
      <p:pic>
        <p:nvPicPr>
          <p:cNvPr id="10" name="Picture 9"/>
          <p:cNvPicPr>
            <a:picLocks noChangeAspect="1"/>
          </p:cNvPicPr>
          <p:nvPr/>
        </p:nvPicPr>
        <p:blipFill rotWithShape="1">
          <a:blip r:embed="rId2"/>
          <a:srcRect l="6868" t="9649" b="74117"/>
          <a:stretch/>
        </p:blipFill>
        <p:spPr>
          <a:xfrm>
            <a:off x="4927957" y="1072347"/>
            <a:ext cx="2723790" cy="585507"/>
          </a:xfrm>
          <a:prstGeom prst="rect">
            <a:avLst/>
          </a:prstGeom>
        </p:spPr>
      </p:pic>
      <p:pic>
        <p:nvPicPr>
          <p:cNvPr id="11" name="Picture 10"/>
          <p:cNvPicPr>
            <a:picLocks noChangeAspect="1"/>
          </p:cNvPicPr>
          <p:nvPr/>
        </p:nvPicPr>
        <p:blipFill rotWithShape="1">
          <a:blip r:embed="rId2"/>
          <a:srcRect l="6868" t="24847" b="57430"/>
          <a:stretch/>
        </p:blipFill>
        <p:spPr>
          <a:xfrm>
            <a:off x="1940008" y="1018655"/>
            <a:ext cx="2723790" cy="639199"/>
          </a:xfrm>
          <a:prstGeom prst="rect">
            <a:avLst/>
          </a:prstGeom>
        </p:spPr>
      </p:pic>
      <p:sp>
        <p:nvSpPr>
          <p:cNvPr id="12" name="Rectangle 11"/>
          <p:cNvSpPr/>
          <p:nvPr/>
        </p:nvSpPr>
        <p:spPr>
          <a:xfrm>
            <a:off x="1613336" y="4977285"/>
            <a:ext cx="6355901" cy="646331"/>
          </a:xfrm>
          <a:prstGeom prst="rect">
            <a:avLst/>
          </a:prstGeom>
        </p:spPr>
        <p:txBody>
          <a:bodyPr wrap="square">
            <a:spAutoFit/>
          </a:bodyPr>
          <a:lstStyle/>
          <a:p>
            <a:pPr marL="285750" indent="-285750">
              <a:buFontTx/>
              <a:buChar char="-"/>
            </a:pPr>
            <a:r>
              <a:rPr lang="en-US" dirty="0">
                <a:solidFill>
                  <a:srgbClr val="354886"/>
                </a:solidFill>
                <a:cs typeface="Calibri"/>
              </a:rPr>
              <a:t>the ‘BCM’ learning rule:  synaptic strength either increases or decreases depending on the intensity of activity:  </a:t>
            </a:r>
          </a:p>
        </p:txBody>
      </p:sp>
      <p:grpSp>
        <p:nvGrpSpPr>
          <p:cNvPr id="20" name="Group 19"/>
          <p:cNvGrpSpPr/>
          <p:nvPr/>
        </p:nvGrpSpPr>
        <p:grpSpPr>
          <a:xfrm>
            <a:off x="888997" y="1672172"/>
            <a:ext cx="6028367" cy="2924532"/>
            <a:chOff x="804333" y="1852083"/>
            <a:chExt cx="6028367" cy="2924532"/>
          </a:xfrm>
        </p:grpSpPr>
        <p:pic>
          <p:nvPicPr>
            <p:cNvPr id="3" name="Picture 2"/>
            <p:cNvPicPr>
              <a:picLocks noChangeAspect="1"/>
            </p:cNvPicPr>
            <p:nvPr/>
          </p:nvPicPr>
          <p:blipFill>
            <a:blip r:embed="rId3"/>
            <a:stretch>
              <a:fillRect/>
            </a:stretch>
          </p:blipFill>
          <p:spPr>
            <a:xfrm>
              <a:off x="2155122" y="2336805"/>
              <a:ext cx="4677578" cy="2266949"/>
            </a:xfrm>
            <a:prstGeom prst="rect">
              <a:avLst/>
            </a:prstGeom>
          </p:spPr>
        </p:pic>
        <p:sp>
          <p:nvSpPr>
            <p:cNvPr id="13" name="Rectangle 12"/>
            <p:cNvSpPr/>
            <p:nvPr/>
          </p:nvSpPr>
          <p:spPr>
            <a:xfrm rot="16200000">
              <a:off x="451826" y="3193187"/>
              <a:ext cx="2797525" cy="369332"/>
            </a:xfrm>
            <a:prstGeom prst="rect">
              <a:avLst/>
            </a:prstGeom>
          </p:spPr>
          <p:txBody>
            <a:bodyPr wrap="square">
              <a:spAutoFit/>
            </a:bodyPr>
            <a:lstStyle/>
            <a:p>
              <a:r>
                <a:rPr lang="en-US" dirty="0">
                  <a:latin typeface="Times New Roman"/>
                  <a:cs typeface="Times New Roman"/>
                </a:rPr>
                <a:t>change in synaptic strength</a:t>
              </a:r>
            </a:p>
          </p:txBody>
        </p:sp>
        <p:cxnSp>
          <p:nvCxnSpPr>
            <p:cNvPr id="5" name="Straight Arrow Connector 4"/>
            <p:cNvCxnSpPr/>
            <p:nvPr/>
          </p:nvCxnSpPr>
          <p:spPr>
            <a:xfrm>
              <a:off x="4169833" y="3608915"/>
              <a:ext cx="0" cy="910167"/>
            </a:xfrm>
            <a:prstGeom prst="straightConnector1">
              <a:avLst/>
            </a:prstGeom>
            <a:ln w="38100" cmpd="sng">
              <a:solidFill>
                <a:srgbClr val="FF0000">
                  <a:alpha val="48000"/>
                </a:srgbClr>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6587064" y="2624670"/>
              <a:ext cx="0" cy="867833"/>
            </a:xfrm>
            <a:prstGeom prst="straightConnector1">
              <a:avLst/>
            </a:prstGeom>
            <a:ln w="38100" cmpd="sng">
              <a:solidFill>
                <a:srgbClr val="FF0000">
                  <a:alpha val="48000"/>
                </a:srgbClr>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804333" y="1852083"/>
              <a:ext cx="184666" cy="369332"/>
            </a:xfrm>
            <a:prstGeom prst="rect">
              <a:avLst/>
            </a:prstGeom>
            <a:noFill/>
          </p:spPr>
          <p:txBody>
            <a:bodyPr wrap="none" rtlCol="0">
              <a:spAutoFit/>
            </a:bodyPr>
            <a:lstStyle/>
            <a:p>
              <a:endParaRPr lang="en-US" dirty="0"/>
            </a:p>
          </p:txBody>
        </p:sp>
      </p:grpSp>
      <p:cxnSp>
        <p:nvCxnSpPr>
          <p:cNvPr id="22" name="Straight Connector 21"/>
          <p:cNvCxnSpPr/>
          <p:nvPr/>
        </p:nvCxnSpPr>
        <p:spPr>
          <a:xfrm>
            <a:off x="3608917" y="1657854"/>
            <a:ext cx="465666" cy="1305479"/>
          </a:xfrm>
          <a:prstGeom prst="line">
            <a:avLst/>
          </a:prstGeom>
          <a:ln w="19050">
            <a:solidFill>
              <a:schemeClr val="tx1">
                <a:alpha val="46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6318250" y="1672172"/>
            <a:ext cx="120650" cy="582077"/>
          </a:xfrm>
          <a:prstGeom prst="line">
            <a:avLst/>
          </a:prstGeom>
          <a:ln w="19050">
            <a:solidFill>
              <a:schemeClr val="tx1">
                <a:alpha val="46000"/>
              </a:schemeClr>
            </a:solidFill>
            <a:prstDash val="sysDash"/>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1620122" y="5693833"/>
            <a:ext cx="4467890" cy="923330"/>
          </a:xfrm>
          <a:prstGeom prst="rect">
            <a:avLst/>
          </a:prstGeom>
          <a:noFill/>
        </p:spPr>
        <p:txBody>
          <a:bodyPr wrap="none" rtlCol="0">
            <a:spAutoFit/>
          </a:bodyPr>
          <a:lstStyle/>
          <a:p>
            <a:pPr marL="285750" indent="-285750">
              <a:buFontTx/>
              <a:buChar char="-"/>
            </a:pPr>
            <a:r>
              <a:rPr lang="en-US" dirty="0">
                <a:solidFill>
                  <a:srgbClr val="354886"/>
                </a:solidFill>
                <a:cs typeface="Calibri"/>
              </a:rPr>
              <a:t>low (uncorrelated) activity  </a:t>
            </a:r>
            <a:r>
              <a:rPr lang="en-US" dirty="0">
                <a:solidFill>
                  <a:srgbClr val="354886"/>
                </a:solidFill>
                <a:cs typeface="Calibri"/>
                <a:sym typeface="Wingdings"/>
              </a:rPr>
              <a:t>  depression; 	</a:t>
            </a:r>
          </a:p>
          <a:p>
            <a:r>
              <a:rPr lang="en-US" dirty="0">
                <a:solidFill>
                  <a:srgbClr val="354886"/>
                </a:solidFill>
                <a:cs typeface="Calibri"/>
                <a:sym typeface="Wingdings"/>
              </a:rPr>
              <a:t>      higher levels of activity     potentiation</a:t>
            </a:r>
            <a:endParaRPr lang="en-US" dirty="0">
              <a:solidFill>
                <a:srgbClr val="354886"/>
              </a:solidFill>
              <a:cs typeface="Calibri"/>
            </a:endParaRPr>
          </a:p>
          <a:p>
            <a:endParaRPr lang="en-US" dirty="0"/>
          </a:p>
        </p:txBody>
      </p:sp>
    </p:spTree>
    <p:extLst>
      <p:ext uri="{BB962C8B-B14F-4D97-AF65-F5344CB8AC3E}">
        <p14:creationId xmlns:p14="http://schemas.microsoft.com/office/powerpoint/2010/main" val="1886288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0085" y="124912"/>
            <a:ext cx="8793462" cy="553998"/>
          </a:xfrm>
          <a:prstGeom prst="rect">
            <a:avLst/>
          </a:prstGeom>
          <a:noFill/>
        </p:spPr>
        <p:txBody>
          <a:bodyPr wrap="square" rtlCol="0">
            <a:spAutoFit/>
          </a:bodyPr>
          <a:lstStyle/>
          <a:p>
            <a:pPr algn="ctr"/>
            <a:r>
              <a:rPr lang="en-US" sz="3000" dirty="0">
                <a:latin typeface="Corbel"/>
                <a:cs typeface="Corbel"/>
              </a:rPr>
              <a:t>Facilitating plasticity:  </a:t>
            </a:r>
            <a:r>
              <a:rPr lang="en-US" sz="3000" dirty="0" err="1">
                <a:latin typeface="Corbel"/>
                <a:cs typeface="Corbel"/>
              </a:rPr>
              <a:t>METAplasticity</a:t>
            </a:r>
            <a:endParaRPr lang="en-US" sz="3000" dirty="0">
              <a:latin typeface="Corbel"/>
              <a:cs typeface="Corbel"/>
            </a:endParaRPr>
          </a:p>
        </p:txBody>
      </p:sp>
      <p:sp>
        <p:nvSpPr>
          <p:cNvPr id="14" name="Rectangle 13"/>
          <p:cNvSpPr/>
          <p:nvPr/>
        </p:nvSpPr>
        <p:spPr>
          <a:xfrm>
            <a:off x="716143" y="4472134"/>
            <a:ext cx="8080226" cy="646331"/>
          </a:xfrm>
          <a:prstGeom prst="rect">
            <a:avLst/>
          </a:prstGeom>
        </p:spPr>
        <p:txBody>
          <a:bodyPr wrap="square">
            <a:spAutoFit/>
          </a:bodyPr>
          <a:lstStyle/>
          <a:p>
            <a:r>
              <a:rPr lang="en-US" dirty="0">
                <a:solidFill>
                  <a:srgbClr val="354886"/>
                </a:solidFill>
                <a:cs typeface="Calibri"/>
              </a:rPr>
              <a:t>- on long timescales, changes in ongoing activity levels lead to  ‘</a:t>
            </a:r>
            <a:r>
              <a:rPr lang="en-US" u="sng" dirty="0" err="1">
                <a:solidFill>
                  <a:srgbClr val="354886"/>
                </a:solidFill>
                <a:cs typeface="Calibri"/>
              </a:rPr>
              <a:t>metaplasticity</a:t>
            </a:r>
            <a:r>
              <a:rPr lang="en-US" u="sng" dirty="0">
                <a:solidFill>
                  <a:srgbClr val="354886"/>
                </a:solidFill>
                <a:cs typeface="Calibri"/>
              </a:rPr>
              <a:t>’</a:t>
            </a:r>
            <a:r>
              <a:rPr lang="en-US" dirty="0">
                <a:solidFill>
                  <a:srgbClr val="354886"/>
                </a:solidFill>
                <a:cs typeface="Calibri"/>
              </a:rPr>
              <a:t> – plasticity of plasticity – that shifts the threshold for changes in synaptic strength.</a:t>
            </a:r>
            <a:endParaRPr lang="en-US" dirty="0">
              <a:solidFill>
                <a:srgbClr val="354886"/>
              </a:solidFill>
              <a:latin typeface="Calibri"/>
              <a:cs typeface="Calibri"/>
            </a:endParaRPr>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Effect>
                      <a14:brightnessContrast contrast="-20000"/>
                    </a14:imgEffect>
                  </a14:imgLayer>
                </a14:imgProps>
              </a:ext>
            </a:extLst>
          </a:blip>
          <a:stretch>
            <a:fillRect/>
          </a:stretch>
        </p:blipFill>
        <p:spPr>
          <a:xfrm>
            <a:off x="402732" y="1160313"/>
            <a:ext cx="4235102" cy="2969865"/>
          </a:xfrm>
          <a:prstGeom prst="rect">
            <a:avLst/>
          </a:prstGeom>
        </p:spPr>
      </p:pic>
      <p:pic>
        <p:nvPicPr>
          <p:cNvPr id="4" name="Picture 3"/>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20000"/>
                    </a14:imgEffect>
                  </a14:imgLayer>
                </a14:imgProps>
              </a:ext>
            </a:extLst>
          </a:blip>
          <a:srcRect b="10486"/>
          <a:stretch/>
        </p:blipFill>
        <p:spPr>
          <a:xfrm>
            <a:off x="4856978" y="1359450"/>
            <a:ext cx="3775898" cy="2770728"/>
          </a:xfrm>
          <a:prstGeom prst="rect">
            <a:avLst/>
          </a:prstGeom>
        </p:spPr>
      </p:pic>
      <p:sp>
        <p:nvSpPr>
          <p:cNvPr id="7" name="Rectangle 6"/>
          <p:cNvSpPr/>
          <p:nvPr/>
        </p:nvSpPr>
        <p:spPr>
          <a:xfrm>
            <a:off x="583649" y="5322889"/>
            <a:ext cx="6904210" cy="646331"/>
          </a:xfrm>
          <a:prstGeom prst="rect">
            <a:avLst/>
          </a:prstGeom>
        </p:spPr>
        <p:txBody>
          <a:bodyPr wrap="square">
            <a:spAutoFit/>
          </a:bodyPr>
          <a:lstStyle/>
          <a:p>
            <a:r>
              <a:rPr lang="en-US" dirty="0">
                <a:solidFill>
                  <a:srgbClr val="354886"/>
                </a:solidFill>
                <a:cs typeface="Calibri"/>
              </a:rPr>
              <a:t>- Prolonged periods of lower activity (e.g. dark-rearing) </a:t>
            </a:r>
            <a:r>
              <a:rPr lang="en-US" dirty="0">
                <a:solidFill>
                  <a:srgbClr val="354886"/>
                </a:solidFill>
                <a:cs typeface="Calibri"/>
                <a:sym typeface="Wingdings"/>
              </a:rPr>
              <a:t> lowers threshold for increasing synaptic strength.</a:t>
            </a:r>
            <a:endParaRPr lang="en-US" dirty="0">
              <a:solidFill>
                <a:srgbClr val="354886"/>
              </a:solidFill>
              <a:latin typeface="Calibri"/>
              <a:cs typeface="Calibri"/>
            </a:endParaRPr>
          </a:p>
        </p:txBody>
      </p:sp>
    </p:spTree>
    <p:extLst>
      <p:ext uri="{BB962C8B-B14F-4D97-AF65-F5344CB8AC3E}">
        <p14:creationId xmlns:p14="http://schemas.microsoft.com/office/powerpoint/2010/main" val="1901587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34688" y="3862333"/>
            <a:ext cx="6586911" cy="1891200"/>
          </a:xfrm>
          <a:prstGeom prst="rect">
            <a:avLst/>
          </a:prstGeom>
        </p:spPr>
      </p:pic>
      <p:sp>
        <p:nvSpPr>
          <p:cNvPr id="5" name="TextBox 4"/>
          <p:cNvSpPr txBox="1"/>
          <p:nvPr/>
        </p:nvSpPr>
        <p:spPr>
          <a:xfrm>
            <a:off x="150085" y="124912"/>
            <a:ext cx="8793462" cy="553998"/>
          </a:xfrm>
          <a:prstGeom prst="rect">
            <a:avLst/>
          </a:prstGeom>
          <a:noFill/>
        </p:spPr>
        <p:txBody>
          <a:bodyPr wrap="square" rtlCol="0">
            <a:spAutoFit/>
          </a:bodyPr>
          <a:lstStyle/>
          <a:p>
            <a:pPr algn="ctr"/>
            <a:r>
              <a:rPr lang="en-US" sz="3000" dirty="0">
                <a:latin typeface="Corbel"/>
                <a:cs typeface="Corbel"/>
              </a:rPr>
              <a:t>Cortical remapping in adulthood</a:t>
            </a:r>
          </a:p>
        </p:txBody>
      </p:sp>
      <p:sp>
        <p:nvSpPr>
          <p:cNvPr id="6" name="Rectangle 5"/>
          <p:cNvSpPr/>
          <p:nvPr/>
        </p:nvSpPr>
        <p:spPr>
          <a:xfrm>
            <a:off x="777953" y="872680"/>
            <a:ext cx="7707679" cy="369332"/>
          </a:xfrm>
          <a:prstGeom prst="rect">
            <a:avLst/>
          </a:prstGeom>
        </p:spPr>
        <p:txBody>
          <a:bodyPr wrap="square">
            <a:spAutoFit/>
          </a:bodyPr>
          <a:lstStyle/>
          <a:p>
            <a:r>
              <a:rPr lang="en-US" dirty="0">
                <a:solidFill>
                  <a:srgbClr val="354886"/>
                </a:solidFill>
                <a:cs typeface="Calibri"/>
              </a:rPr>
              <a:t>- dramatic plasticity an also occur </a:t>
            </a:r>
            <a:r>
              <a:rPr lang="en-US" u="sng" dirty="0">
                <a:solidFill>
                  <a:srgbClr val="354886"/>
                </a:solidFill>
                <a:cs typeface="Calibri"/>
              </a:rPr>
              <a:t>across sensory systems</a:t>
            </a:r>
            <a:r>
              <a:rPr lang="en-US" dirty="0">
                <a:solidFill>
                  <a:srgbClr val="354886"/>
                </a:solidFill>
                <a:cs typeface="Calibri"/>
              </a:rPr>
              <a:t> </a:t>
            </a:r>
            <a:r>
              <a:rPr lang="mr-IN" dirty="0">
                <a:solidFill>
                  <a:srgbClr val="354886"/>
                </a:solidFill>
                <a:cs typeface="Calibri"/>
              </a:rPr>
              <a:t>–</a:t>
            </a:r>
            <a:r>
              <a:rPr lang="en-US" dirty="0">
                <a:solidFill>
                  <a:srgbClr val="354886"/>
                </a:solidFill>
                <a:cs typeface="Calibri"/>
              </a:rPr>
              <a:t> as in Braille readers</a:t>
            </a:r>
            <a:endParaRPr lang="en-US" u="sng" dirty="0"/>
          </a:p>
        </p:txBody>
      </p:sp>
      <p:pic>
        <p:nvPicPr>
          <p:cNvPr id="7" name="Picture 6"/>
          <p:cNvPicPr>
            <a:picLocks noChangeAspect="1"/>
          </p:cNvPicPr>
          <p:nvPr/>
        </p:nvPicPr>
        <p:blipFill>
          <a:blip r:embed="rId3"/>
          <a:stretch>
            <a:fillRect/>
          </a:stretch>
        </p:blipFill>
        <p:spPr>
          <a:xfrm>
            <a:off x="530280" y="1420251"/>
            <a:ext cx="4043022" cy="1632343"/>
          </a:xfrm>
          <a:prstGeom prst="rect">
            <a:avLst/>
          </a:prstGeom>
        </p:spPr>
      </p:pic>
      <p:pic>
        <p:nvPicPr>
          <p:cNvPr id="8" name="Picture 7"/>
          <p:cNvPicPr>
            <a:picLocks noChangeAspect="1"/>
          </p:cNvPicPr>
          <p:nvPr/>
        </p:nvPicPr>
        <p:blipFill>
          <a:blip r:embed="rId4"/>
          <a:stretch>
            <a:fillRect/>
          </a:stretch>
        </p:blipFill>
        <p:spPr>
          <a:xfrm>
            <a:off x="4748051" y="1420252"/>
            <a:ext cx="3782649" cy="1634105"/>
          </a:xfrm>
          <a:prstGeom prst="rect">
            <a:avLst/>
          </a:prstGeom>
        </p:spPr>
      </p:pic>
      <p:sp>
        <p:nvSpPr>
          <p:cNvPr id="9" name="Rectangle 8"/>
          <p:cNvSpPr/>
          <p:nvPr/>
        </p:nvSpPr>
        <p:spPr>
          <a:xfrm>
            <a:off x="916345" y="3417214"/>
            <a:ext cx="7707679" cy="369332"/>
          </a:xfrm>
          <a:prstGeom prst="rect">
            <a:avLst/>
          </a:prstGeom>
        </p:spPr>
        <p:txBody>
          <a:bodyPr wrap="square">
            <a:spAutoFit/>
          </a:bodyPr>
          <a:lstStyle/>
          <a:p>
            <a:r>
              <a:rPr lang="en-US" dirty="0">
                <a:solidFill>
                  <a:srgbClr val="354886"/>
                </a:solidFill>
                <a:cs typeface="Calibri"/>
              </a:rPr>
              <a:t>- plasticity is much more pronounced for early vs. late onset of blindness</a:t>
            </a:r>
            <a:endParaRPr lang="en-US" u="sng" dirty="0"/>
          </a:p>
        </p:txBody>
      </p:sp>
      <p:sp>
        <p:nvSpPr>
          <p:cNvPr id="10" name="Rectangle 9"/>
          <p:cNvSpPr/>
          <p:nvPr/>
        </p:nvSpPr>
        <p:spPr>
          <a:xfrm>
            <a:off x="1392238" y="5911261"/>
            <a:ext cx="6425272" cy="646331"/>
          </a:xfrm>
          <a:prstGeom prst="rect">
            <a:avLst/>
          </a:prstGeom>
        </p:spPr>
        <p:txBody>
          <a:bodyPr wrap="square">
            <a:spAutoFit/>
          </a:bodyPr>
          <a:lstStyle/>
          <a:p>
            <a:r>
              <a:rPr lang="en-US" dirty="0">
                <a:solidFill>
                  <a:srgbClr val="354886"/>
                </a:solidFill>
                <a:cs typeface="Calibri"/>
              </a:rPr>
              <a:t>- and increases the functional coupling between visual cortex and visual word form areas (in sighted readers)</a:t>
            </a:r>
            <a:endParaRPr lang="en-US" u="sng"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brightnessContrast bright="-13000" contrast="23000"/>
                    </a14:imgEffect>
                  </a14:imgLayer>
                </a14:imgProps>
              </a:ext>
            </a:extLst>
          </a:blip>
          <a:srcRect l="22800" t="47331" r="27600" b="8606"/>
          <a:stretch>
            <a:fillRect/>
          </a:stretch>
        </p:blipFill>
        <p:spPr>
          <a:xfrm>
            <a:off x="3669133" y="1032345"/>
            <a:ext cx="2426868" cy="1803891"/>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rightnessContrast bright="-14000" contrast="25000"/>
                    </a14:imgEffect>
                  </a14:imgLayer>
                </a14:imgProps>
              </a:ext>
            </a:extLst>
          </a:blip>
          <a:srcRect l="24000" r="22800" b="55936"/>
          <a:stretch>
            <a:fillRect/>
          </a:stretch>
        </p:blipFill>
        <p:spPr>
          <a:xfrm>
            <a:off x="970239" y="1019427"/>
            <a:ext cx="2601772" cy="1802990"/>
          </a:xfrm>
          <a:prstGeom prst="rect">
            <a:avLst/>
          </a:prstGeom>
        </p:spPr>
      </p:pic>
      <p:pic>
        <p:nvPicPr>
          <p:cNvPr id="5" name="Picture 4"/>
          <p:cNvPicPr>
            <a:picLocks noChangeAspect="1"/>
          </p:cNvPicPr>
          <p:nvPr/>
        </p:nvPicPr>
        <p:blipFill>
          <a:blip r:embed="rId6"/>
          <a:srcRect r="37440" b="68394"/>
          <a:stretch>
            <a:fillRect/>
          </a:stretch>
        </p:blipFill>
        <p:spPr>
          <a:xfrm>
            <a:off x="1421751" y="3093783"/>
            <a:ext cx="6328878" cy="2468459"/>
          </a:xfrm>
          <a:prstGeom prst="rect">
            <a:avLst/>
          </a:prstGeom>
        </p:spPr>
      </p:pic>
      <p:sp>
        <p:nvSpPr>
          <p:cNvPr id="6" name="TextBox 5"/>
          <p:cNvSpPr txBox="1"/>
          <p:nvPr/>
        </p:nvSpPr>
        <p:spPr>
          <a:xfrm>
            <a:off x="150085" y="124912"/>
            <a:ext cx="8793462" cy="553998"/>
          </a:xfrm>
          <a:prstGeom prst="rect">
            <a:avLst/>
          </a:prstGeom>
          <a:noFill/>
        </p:spPr>
        <p:txBody>
          <a:bodyPr wrap="square" rtlCol="0">
            <a:spAutoFit/>
          </a:bodyPr>
          <a:lstStyle/>
          <a:p>
            <a:pPr algn="ctr"/>
            <a:r>
              <a:rPr lang="en-US" sz="3000" dirty="0">
                <a:latin typeface="Corbel"/>
                <a:cs typeface="Corbel"/>
              </a:rPr>
              <a:t>Just how plastic is cortex anyhow??</a:t>
            </a:r>
          </a:p>
        </p:txBody>
      </p:sp>
      <p:sp>
        <p:nvSpPr>
          <p:cNvPr id="7" name="Rectangle 6"/>
          <p:cNvSpPr/>
          <p:nvPr/>
        </p:nvSpPr>
        <p:spPr>
          <a:xfrm>
            <a:off x="1338497" y="5699118"/>
            <a:ext cx="7088139" cy="646331"/>
          </a:xfrm>
          <a:prstGeom prst="rect">
            <a:avLst/>
          </a:prstGeom>
        </p:spPr>
        <p:txBody>
          <a:bodyPr wrap="square">
            <a:spAutoFit/>
          </a:bodyPr>
          <a:lstStyle/>
          <a:p>
            <a:r>
              <a:rPr lang="en-US" dirty="0">
                <a:solidFill>
                  <a:srgbClr val="354886"/>
                </a:solidFill>
                <a:cs typeface="Calibri"/>
              </a:rPr>
              <a:t>- results in the formation of apparently normal  maps and sensory responses in AUDITORY cortex, as well as reasonable sensory acuity</a:t>
            </a:r>
            <a:endParaRPr lang="en-US" dirty="0"/>
          </a:p>
        </p:txBody>
      </p:sp>
      <p:sp>
        <p:nvSpPr>
          <p:cNvPr id="8" name="Rectangle 7">
            <a:extLst>
              <a:ext uri="{FF2B5EF4-FFF2-40B4-BE49-F238E27FC236}">
                <a16:creationId xmlns:a16="http://schemas.microsoft.com/office/drawing/2014/main" id="{9ECFDF6F-E7E9-7944-83E2-CF0AA0DA4067}"/>
              </a:ext>
            </a:extLst>
          </p:cNvPr>
          <p:cNvSpPr/>
          <p:nvPr/>
        </p:nvSpPr>
        <p:spPr>
          <a:xfrm>
            <a:off x="6583696" y="1156413"/>
            <a:ext cx="2214707" cy="1477328"/>
          </a:xfrm>
          <a:prstGeom prst="rect">
            <a:avLst/>
          </a:prstGeom>
        </p:spPr>
        <p:txBody>
          <a:bodyPr wrap="square">
            <a:spAutoFit/>
          </a:bodyPr>
          <a:lstStyle/>
          <a:p>
            <a:r>
              <a:rPr lang="en-US" dirty="0">
                <a:solidFill>
                  <a:srgbClr val="354886"/>
                </a:solidFill>
                <a:cs typeface="Calibri"/>
              </a:rPr>
              <a:t>- Experiment:  early in development, redirect connections from retina to auditory thalamus</a:t>
            </a:r>
            <a:endParaRPr lang="en-US" dirty="0"/>
          </a:p>
        </p:txBody>
      </p:sp>
    </p:spTree>
    <p:extLst>
      <p:ext uri="{BB962C8B-B14F-4D97-AF65-F5344CB8AC3E}">
        <p14:creationId xmlns:p14="http://schemas.microsoft.com/office/powerpoint/2010/main" val="1002784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6643" y="2675250"/>
            <a:ext cx="8793462" cy="553998"/>
          </a:xfrm>
          <a:prstGeom prst="rect">
            <a:avLst/>
          </a:prstGeom>
          <a:noFill/>
        </p:spPr>
        <p:txBody>
          <a:bodyPr wrap="square" rtlCol="0">
            <a:spAutoFit/>
          </a:bodyPr>
          <a:lstStyle/>
          <a:p>
            <a:pPr marL="514350" indent="-514350" algn="ctr">
              <a:buAutoNum type="arabicPeriod" startAt="2"/>
            </a:pPr>
            <a:r>
              <a:rPr lang="en-US" sz="3000" dirty="0">
                <a:latin typeface="Corbel"/>
                <a:cs typeface="Corbel"/>
              </a:rPr>
              <a:t>Perceptual learning</a:t>
            </a:r>
          </a:p>
        </p:txBody>
      </p:sp>
    </p:spTree>
    <p:extLst>
      <p:ext uri="{BB962C8B-B14F-4D97-AF65-F5344CB8AC3E}">
        <p14:creationId xmlns:p14="http://schemas.microsoft.com/office/powerpoint/2010/main" val="1921807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rcRect l="11471" t="7200" r="47647" b="10800"/>
          <a:stretch>
            <a:fillRect/>
          </a:stretch>
        </p:blipFill>
        <p:spPr>
          <a:xfrm>
            <a:off x="1100345" y="914400"/>
            <a:ext cx="1823105" cy="2688770"/>
          </a:xfrm>
          <a:prstGeom prst="rect">
            <a:avLst/>
          </a:prstGeom>
        </p:spPr>
      </p:pic>
      <p:sp>
        <p:nvSpPr>
          <p:cNvPr id="7" name="Rectangle 6"/>
          <p:cNvSpPr/>
          <p:nvPr/>
        </p:nvSpPr>
        <p:spPr>
          <a:xfrm>
            <a:off x="560389" y="3641451"/>
            <a:ext cx="3169194" cy="923330"/>
          </a:xfrm>
          <a:prstGeom prst="rect">
            <a:avLst/>
          </a:prstGeom>
        </p:spPr>
        <p:txBody>
          <a:bodyPr wrap="square">
            <a:spAutoFit/>
          </a:bodyPr>
          <a:lstStyle/>
          <a:p>
            <a:r>
              <a:rPr lang="en-US" dirty="0">
                <a:solidFill>
                  <a:srgbClr val="354886"/>
                </a:solidFill>
                <a:cs typeface="Calibri"/>
              </a:rPr>
              <a:t>- normally, receptive fields of cortical neurons respond to areas on </a:t>
            </a:r>
            <a:r>
              <a:rPr lang="en-US" u="sng" dirty="0">
                <a:solidFill>
                  <a:srgbClr val="354886"/>
                </a:solidFill>
                <a:cs typeface="Calibri"/>
              </a:rPr>
              <a:t>separate digits</a:t>
            </a:r>
            <a:endParaRPr lang="en-US" u="sng" dirty="0"/>
          </a:p>
        </p:txBody>
      </p:sp>
      <p:sp>
        <p:nvSpPr>
          <p:cNvPr id="11" name="TextBox 10"/>
          <p:cNvSpPr txBox="1"/>
          <p:nvPr/>
        </p:nvSpPr>
        <p:spPr>
          <a:xfrm>
            <a:off x="150085" y="124912"/>
            <a:ext cx="8793462" cy="553998"/>
          </a:xfrm>
          <a:prstGeom prst="rect">
            <a:avLst/>
          </a:prstGeom>
          <a:noFill/>
        </p:spPr>
        <p:txBody>
          <a:bodyPr wrap="square" rtlCol="0">
            <a:spAutoFit/>
          </a:bodyPr>
          <a:lstStyle/>
          <a:p>
            <a:pPr algn="ctr"/>
            <a:r>
              <a:rPr lang="en-US" sz="3000" dirty="0">
                <a:latin typeface="Corbel"/>
                <a:cs typeface="Corbel"/>
              </a:rPr>
              <a:t>Cortical remapping in adulthood</a:t>
            </a:r>
          </a:p>
        </p:txBody>
      </p:sp>
      <p:pic>
        <p:nvPicPr>
          <p:cNvPr id="7170" name="Picture 2" descr="Image result for fingers surgically fused">
            <a:hlinkClick r:id="rId3"/>
            <a:extLst>
              <a:ext uri="{FF2B5EF4-FFF2-40B4-BE49-F238E27FC236}">
                <a16:creationId xmlns:a16="http://schemas.microsoft.com/office/drawing/2014/main" id="{9BBA941B-6BC0-C948-8764-30FFD980A97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52" r="41059" b="8771"/>
          <a:stretch/>
        </p:blipFill>
        <p:spPr bwMode="auto">
          <a:xfrm>
            <a:off x="4760687" y="1133057"/>
            <a:ext cx="3164113" cy="4482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656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lum bright="-11000" contrast="26000"/>
          </a:blip>
          <a:srcRect t="4242"/>
          <a:stretch>
            <a:fillRect/>
          </a:stretch>
        </p:blipFill>
        <p:spPr>
          <a:xfrm>
            <a:off x="4567637" y="773241"/>
            <a:ext cx="3821913" cy="4568017"/>
          </a:xfrm>
          <a:prstGeom prst="rect">
            <a:avLst/>
          </a:prstGeom>
        </p:spPr>
      </p:pic>
      <p:pic>
        <p:nvPicPr>
          <p:cNvPr id="5" name="Picture 4"/>
          <p:cNvPicPr>
            <a:picLocks noChangeAspect="1"/>
          </p:cNvPicPr>
          <p:nvPr/>
        </p:nvPicPr>
        <p:blipFill>
          <a:blip r:embed="rId3"/>
          <a:srcRect l="11471" t="7200" r="47647" b="10800"/>
          <a:stretch>
            <a:fillRect/>
          </a:stretch>
        </p:blipFill>
        <p:spPr>
          <a:xfrm>
            <a:off x="1100345" y="914400"/>
            <a:ext cx="1823105" cy="2688770"/>
          </a:xfrm>
          <a:prstGeom prst="rect">
            <a:avLst/>
          </a:prstGeom>
        </p:spPr>
      </p:pic>
      <p:sp>
        <p:nvSpPr>
          <p:cNvPr id="6" name="Rectangle 5"/>
          <p:cNvSpPr/>
          <p:nvPr/>
        </p:nvSpPr>
        <p:spPr>
          <a:xfrm>
            <a:off x="560388" y="4705811"/>
            <a:ext cx="3460069" cy="646331"/>
          </a:xfrm>
          <a:prstGeom prst="rect">
            <a:avLst/>
          </a:prstGeom>
        </p:spPr>
        <p:txBody>
          <a:bodyPr wrap="square">
            <a:spAutoFit/>
          </a:bodyPr>
          <a:lstStyle/>
          <a:p>
            <a:r>
              <a:rPr lang="en-US" dirty="0">
                <a:solidFill>
                  <a:srgbClr val="354886"/>
                </a:solidFill>
                <a:cs typeface="Calibri"/>
              </a:rPr>
              <a:t>- but, if digits are fused, receptive fields begin to </a:t>
            </a:r>
            <a:r>
              <a:rPr lang="en-US" u="sng" dirty="0">
                <a:solidFill>
                  <a:srgbClr val="354886"/>
                </a:solidFill>
                <a:cs typeface="Calibri"/>
              </a:rPr>
              <a:t>bridge both fingers</a:t>
            </a:r>
            <a:r>
              <a:rPr lang="en-US" dirty="0">
                <a:solidFill>
                  <a:srgbClr val="354886"/>
                </a:solidFill>
                <a:cs typeface="Calibri"/>
              </a:rPr>
              <a:t> </a:t>
            </a:r>
            <a:endParaRPr lang="en-US" dirty="0"/>
          </a:p>
        </p:txBody>
      </p:sp>
      <p:sp>
        <p:nvSpPr>
          <p:cNvPr id="7" name="Rectangle 6"/>
          <p:cNvSpPr/>
          <p:nvPr/>
        </p:nvSpPr>
        <p:spPr>
          <a:xfrm>
            <a:off x="560389" y="3641451"/>
            <a:ext cx="3169194" cy="923330"/>
          </a:xfrm>
          <a:prstGeom prst="rect">
            <a:avLst/>
          </a:prstGeom>
        </p:spPr>
        <p:txBody>
          <a:bodyPr wrap="square">
            <a:spAutoFit/>
          </a:bodyPr>
          <a:lstStyle/>
          <a:p>
            <a:r>
              <a:rPr lang="en-US" dirty="0">
                <a:solidFill>
                  <a:srgbClr val="354886"/>
                </a:solidFill>
                <a:cs typeface="Calibri"/>
              </a:rPr>
              <a:t>- normally, receptive fields of cortical neurons respond to areas on </a:t>
            </a:r>
            <a:r>
              <a:rPr lang="en-US" u="sng" dirty="0">
                <a:solidFill>
                  <a:srgbClr val="354886"/>
                </a:solidFill>
                <a:cs typeface="Calibri"/>
              </a:rPr>
              <a:t>separate digits</a:t>
            </a:r>
            <a:endParaRPr lang="en-US" u="sng" dirty="0"/>
          </a:p>
        </p:txBody>
      </p:sp>
      <p:sp>
        <p:nvSpPr>
          <p:cNvPr id="8" name="Rectangle 7"/>
          <p:cNvSpPr/>
          <p:nvPr/>
        </p:nvSpPr>
        <p:spPr>
          <a:xfrm>
            <a:off x="4476630" y="5408748"/>
            <a:ext cx="1791459" cy="369332"/>
          </a:xfrm>
          <a:prstGeom prst="rect">
            <a:avLst/>
          </a:prstGeom>
        </p:spPr>
        <p:txBody>
          <a:bodyPr wrap="square">
            <a:spAutoFit/>
          </a:bodyPr>
          <a:lstStyle/>
          <a:p>
            <a:r>
              <a:rPr lang="en-US" dirty="0">
                <a:solidFill>
                  <a:srgbClr val="354886"/>
                </a:solidFill>
                <a:cs typeface="Calibri"/>
              </a:rPr>
              <a:t>fingers fused	</a:t>
            </a:r>
            <a:endParaRPr lang="en-US" dirty="0"/>
          </a:p>
        </p:txBody>
      </p:sp>
      <p:sp>
        <p:nvSpPr>
          <p:cNvPr id="9" name="Rectangle 8"/>
          <p:cNvSpPr/>
          <p:nvPr/>
        </p:nvSpPr>
        <p:spPr>
          <a:xfrm>
            <a:off x="6520758" y="5405653"/>
            <a:ext cx="2190969" cy="369332"/>
          </a:xfrm>
          <a:prstGeom prst="rect">
            <a:avLst/>
          </a:prstGeom>
        </p:spPr>
        <p:txBody>
          <a:bodyPr wrap="square">
            <a:spAutoFit/>
          </a:bodyPr>
          <a:lstStyle/>
          <a:p>
            <a:r>
              <a:rPr lang="en-US" dirty="0">
                <a:solidFill>
                  <a:srgbClr val="354886"/>
                </a:solidFill>
                <a:cs typeface="Calibri"/>
              </a:rPr>
              <a:t>fingers separated	</a:t>
            </a:r>
            <a:endParaRPr lang="en-US" dirty="0"/>
          </a:p>
        </p:txBody>
      </p:sp>
      <p:sp>
        <p:nvSpPr>
          <p:cNvPr id="11" name="TextBox 10"/>
          <p:cNvSpPr txBox="1"/>
          <p:nvPr/>
        </p:nvSpPr>
        <p:spPr>
          <a:xfrm>
            <a:off x="150085" y="124912"/>
            <a:ext cx="8793462" cy="553998"/>
          </a:xfrm>
          <a:prstGeom prst="rect">
            <a:avLst/>
          </a:prstGeom>
          <a:noFill/>
        </p:spPr>
        <p:txBody>
          <a:bodyPr wrap="square" rtlCol="0">
            <a:spAutoFit/>
          </a:bodyPr>
          <a:lstStyle/>
          <a:p>
            <a:pPr algn="ctr"/>
            <a:r>
              <a:rPr lang="en-US" sz="3000" dirty="0">
                <a:latin typeface="Corbel"/>
                <a:cs typeface="Corbel"/>
              </a:rPr>
              <a:t>Cortical remapping in adulthood</a:t>
            </a:r>
          </a:p>
        </p:txBody>
      </p:sp>
      <p:sp>
        <p:nvSpPr>
          <p:cNvPr id="10" name="Rectangle 9">
            <a:extLst>
              <a:ext uri="{FF2B5EF4-FFF2-40B4-BE49-F238E27FC236}">
                <a16:creationId xmlns:a16="http://schemas.microsoft.com/office/drawing/2014/main" id="{34CB7DCA-0DD7-5149-A652-3D93B7DFC754}"/>
              </a:ext>
            </a:extLst>
          </p:cNvPr>
          <p:cNvSpPr/>
          <p:nvPr/>
        </p:nvSpPr>
        <p:spPr>
          <a:xfrm>
            <a:off x="1187431" y="5926467"/>
            <a:ext cx="6413726" cy="646331"/>
          </a:xfrm>
          <a:prstGeom prst="rect">
            <a:avLst/>
          </a:prstGeom>
        </p:spPr>
        <p:txBody>
          <a:bodyPr wrap="square">
            <a:spAutoFit/>
          </a:bodyPr>
          <a:lstStyle/>
          <a:p>
            <a:r>
              <a:rPr lang="en-US" dirty="0">
                <a:solidFill>
                  <a:srgbClr val="354886"/>
                </a:solidFill>
                <a:cs typeface="Calibri"/>
              </a:rPr>
              <a:t>- In other words – cortical maps don’t just fill in for missing inputs, but adapt to reflect the structure of incoming sensory input</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15588" y="2905632"/>
            <a:ext cx="3900201" cy="553998"/>
          </a:xfrm>
          <a:prstGeom prst="rect">
            <a:avLst/>
          </a:prstGeom>
          <a:noFill/>
        </p:spPr>
        <p:txBody>
          <a:bodyPr wrap="square" rtlCol="0">
            <a:spAutoFit/>
          </a:bodyPr>
          <a:lstStyle/>
          <a:p>
            <a:pPr algn="ctr"/>
            <a:r>
              <a:rPr lang="en-US" sz="3000" dirty="0">
                <a:latin typeface="Corbel"/>
                <a:cs typeface="Corbel"/>
              </a:rPr>
              <a:t>ADULT PLASTICITY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lum bright="-34000" contrast="52000"/>
          </a:blip>
          <a:stretch>
            <a:fillRect/>
          </a:stretch>
        </p:blipFill>
        <p:spPr>
          <a:xfrm>
            <a:off x="2726128" y="1039052"/>
            <a:ext cx="5541756" cy="5342698"/>
          </a:xfrm>
          <a:prstGeom prst="rect">
            <a:avLst/>
          </a:prstGeom>
        </p:spPr>
      </p:pic>
      <p:sp>
        <p:nvSpPr>
          <p:cNvPr id="11" name="Rectangle 10"/>
          <p:cNvSpPr/>
          <p:nvPr/>
        </p:nvSpPr>
        <p:spPr>
          <a:xfrm>
            <a:off x="567980" y="1244689"/>
            <a:ext cx="1884933" cy="2031325"/>
          </a:xfrm>
          <a:prstGeom prst="rect">
            <a:avLst/>
          </a:prstGeom>
        </p:spPr>
        <p:txBody>
          <a:bodyPr wrap="square">
            <a:spAutoFit/>
          </a:bodyPr>
          <a:lstStyle/>
          <a:p>
            <a:r>
              <a:rPr lang="en-US" dirty="0">
                <a:solidFill>
                  <a:srgbClr val="354886"/>
                </a:solidFill>
                <a:cs typeface="Calibri"/>
              </a:rPr>
              <a:t>- remapping occurs not only after injury or loss of function, but also with changes in sensory experience</a:t>
            </a:r>
            <a:endParaRPr lang="en-US" dirty="0"/>
          </a:p>
        </p:txBody>
      </p:sp>
      <p:sp>
        <p:nvSpPr>
          <p:cNvPr id="12" name="Rectangle 11"/>
          <p:cNvSpPr/>
          <p:nvPr/>
        </p:nvSpPr>
        <p:spPr>
          <a:xfrm>
            <a:off x="1116281" y="4131558"/>
            <a:ext cx="3136405" cy="1477328"/>
          </a:xfrm>
          <a:prstGeom prst="rect">
            <a:avLst/>
          </a:prstGeom>
        </p:spPr>
        <p:txBody>
          <a:bodyPr wrap="square">
            <a:spAutoFit/>
          </a:bodyPr>
          <a:lstStyle/>
          <a:p>
            <a:r>
              <a:rPr lang="en-US" dirty="0">
                <a:solidFill>
                  <a:srgbClr val="354886"/>
                </a:solidFill>
                <a:cs typeface="Calibri"/>
              </a:rPr>
              <a:t>- training on an auditory discrimination task increases the cortical representation of the trained/rewarded cue in monkey experiments</a:t>
            </a:r>
            <a:endParaRPr lang="en-US" dirty="0"/>
          </a:p>
        </p:txBody>
      </p:sp>
      <p:sp>
        <p:nvSpPr>
          <p:cNvPr id="7" name="TextBox 6"/>
          <p:cNvSpPr txBox="1"/>
          <p:nvPr/>
        </p:nvSpPr>
        <p:spPr>
          <a:xfrm>
            <a:off x="150085" y="124912"/>
            <a:ext cx="8793462" cy="553998"/>
          </a:xfrm>
          <a:prstGeom prst="rect">
            <a:avLst/>
          </a:prstGeom>
          <a:noFill/>
        </p:spPr>
        <p:txBody>
          <a:bodyPr wrap="square" rtlCol="0">
            <a:spAutoFit/>
          </a:bodyPr>
          <a:lstStyle/>
          <a:p>
            <a:pPr algn="ctr"/>
            <a:r>
              <a:rPr lang="en-US" sz="3000" dirty="0">
                <a:latin typeface="Corbel"/>
                <a:cs typeface="Corbel"/>
              </a:rPr>
              <a:t>Facilitating plasticity – auditory training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31613" y="911983"/>
            <a:ext cx="7849047" cy="5374513"/>
          </a:xfrm>
          <a:prstGeom prst="rect">
            <a:avLst/>
          </a:prstGeom>
        </p:spPr>
      </p:pic>
      <p:sp>
        <p:nvSpPr>
          <p:cNvPr id="3" name="TextBox 2"/>
          <p:cNvSpPr txBox="1"/>
          <p:nvPr/>
        </p:nvSpPr>
        <p:spPr>
          <a:xfrm>
            <a:off x="150085" y="124912"/>
            <a:ext cx="8793462" cy="553998"/>
          </a:xfrm>
          <a:prstGeom prst="rect">
            <a:avLst/>
          </a:prstGeom>
          <a:noFill/>
        </p:spPr>
        <p:txBody>
          <a:bodyPr wrap="square" rtlCol="0">
            <a:spAutoFit/>
          </a:bodyPr>
          <a:lstStyle/>
          <a:p>
            <a:pPr algn="ctr"/>
            <a:r>
              <a:rPr lang="en-US" sz="3000" dirty="0">
                <a:latin typeface="Corbel"/>
                <a:cs typeface="Corbel"/>
              </a:rPr>
              <a:t>Facilitating plasticity – visual training</a:t>
            </a:r>
          </a:p>
        </p:txBody>
      </p:sp>
    </p:spTree>
    <p:extLst>
      <p:ext uri="{BB962C8B-B14F-4D97-AF65-F5344CB8AC3E}">
        <p14:creationId xmlns:p14="http://schemas.microsoft.com/office/powerpoint/2010/main" val="28294089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b="67219"/>
          <a:stretch/>
        </p:blipFill>
        <p:spPr>
          <a:xfrm flipH="1">
            <a:off x="521240" y="1096163"/>
            <a:ext cx="8015898" cy="1615061"/>
          </a:xfrm>
          <a:prstGeom prst="rect">
            <a:avLst/>
          </a:prstGeom>
        </p:spPr>
      </p:pic>
      <p:pic>
        <p:nvPicPr>
          <p:cNvPr id="4" name="Picture 3"/>
          <p:cNvPicPr>
            <a:picLocks noChangeAspect="1"/>
          </p:cNvPicPr>
          <p:nvPr/>
        </p:nvPicPr>
        <p:blipFill>
          <a:blip r:embed="rId3"/>
          <a:stretch>
            <a:fillRect/>
          </a:stretch>
        </p:blipFill>
        <p:spPr>
          <a:xfrm>
            <a:off x="872801" y="3206630"/>
            <a:ext cx="2966807" cy="2966807"/>
          </a:xfrm>
          <a:prstGeom prst="rect">
            <a:avLst/>
          </a:prstGeom>
        </p:spPr>
      </p:pic>
      <p:sp>
        <p:nvSpPr>
          <p:cNvPr id="5" name="TextBox 4"/>
          <p:cNvSpPr txBox="1"/>
          <p:nvPr/>
        </p:nvSpPr>
        <p:spPr>
          <a:xfrm>
            <a:off x="150085" y="124912"/>
            <a:ext cx="8793462" cy="553998"/>
          </a:xfrm>
          <a:prstGeom prst="rect">
            <a:avLst/>
          </a:prstGeom>
          <a:noFill/>
        </p:spPr>
        <p:txBody>
          <a:bodyPr wrap="square" rtlCol="0">
            <a:spAutoFit/>
          </a:bodyPr>
          <a:lstStyle/>
          <a:p>
            <a:pPr algn="ctr"/>
            <a:r>
              <a:rPr lang="en-US" sz="3000" dirty="0">
                <a:latin typeface="Corbel"/>
                <a:cs typeface="Corbel"/>
              </a:rPr>
              <a:t>Facilitating plasticity – visual training</a:t>
            </a:r>
          </a:p>
        </p:txBody>
      </p:sp>
      <p:sp>
        <p:nvSpPr>
          <p:cNvPr id="6" name="Rectangle 5"/>
          <p:cNvSpPr/>
          <p:nvPr/>
        </p:nvSpPr>
        <p:spPr>
          <a:xfrm>
            <a:off x="4665444" y="3213244"/>
            <a:ext cx="3719745" cy="2585323"/>
          </a:xfrm>
          <a:prstGeom prst="rect">
            <a:avLst/>
          </a:prstGeom>
        </p:spPr>
        <p:txBody>
          <a:bodyPr wrap="square">
            <a:spAutoFit/>
          </a:bodyPr>
          <a:lstStyle/>
          <a:p>
            <a:r>
              <a:rPr lang="en-US" dirty="0">
                <a:solidFill>
                  <a:srgbClr val="354886"/>
                </a:solidFill>
                <a:cs typeface="Calibri"/>
              </a:rPr>
              <a:t>- the </a:t>
            </a:r>
            <a:r>
              <a:rPr lang="en-US" dirty="0" err="1">
                <a:solidFill>
                  <a:srgbClr val="354886"/>
                </a:solidFill>
                <a:cs typeface="Calibri"/>
              </a:rPr>
              <a:t>VizionEdge</a:t>
            </a:r>
            <a:r>
              <a:rPr lang="en-US" dirty="0">
                <a:solidFill>
                  <a:srgbClr val="354886"/>
                </a:solidFill>
                <a:cs typeface="Calibri"/>
              </a:rPr>
              <a:t> system:  extensive training on Gabor patches:  emphasis on (1) detecting faint, low-contrast signals – improve sensitivity;  (2) detecting high-spatial frequency signals – improve acuity; and (3) making judgments based on rapid visual presentations – improve speed of processing.  </a:t>
            </a:r>
            <a:endParaRPr lang="en-US" dirty="0"/>
          </a:p>
        </p:txBody>
      </p:sp>
    </p:spTree>
    <p:extLst>
      <p:ext uri="{BB962C8B-B14F-4D97-AF65-F5344CB8AC3E}">
        <p14:creationId xmlns:p14="http://schemas.microsoft.com/office/powerpoint/2010/main" val="23937454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50085" y="124912"/>
            <a:ext cx="8793462" cy="553998"/>
          </a:xfrm>
          <a:prstGeom prst="rect">
            <a:avLst/>
          </a:prstGeom>
          <a:noFill/>
        </p:spPr>
        <p:txBody>
          <a:bodyPr wrap="square" rtlCol="0">
            <a:spAutoFit/>
          </a:bodyPr>
          <a:lstStyle/>
          <a:p>
            <a:pPr algn="ctr"/>
            <a:r>
              <a:rPr lang="en-US" sz="3000" dirty="0">
                <a:latin typeface="Corbel"/>
                <a:cs typeface="Corbel"/>
              </a:rPr>
              <a:t>Facilitating plasticity – visual training</a:t>
            </a:r>
          </a:p>
        </p:txBody>
      </p:sp>
      <p:pic>
        <p:nvPicPr>
          <p:cNvPr id="6" name="Picture 5"/>
          <p:cNvPicPr>
            <a:picLocks noChangeAspect="1"/>
          </p:cNvPicPr>
          <p:nvPr/>
        </p:nvPicPr>
        <p:blipFill rotWithShape="1">
          <a:blip r:embed="rId2"/>
          <a:srcRect r="49286" b="48670"/>
          <a:stretch/>
        </p:blipFill>
        <p:spPr>
          <a:xfrm>
            <a:off x="1328676" y="3343199"/>
            <a:ext cx="2759090" cy="2362206"/>
          </a:xfrm>
          <a:prstGeom prst="rect">
            <a:avLst/>
          </a:prstGeom>
        </p:spPr>
      </p:pic>
      <p:sp>
        <p:nvSpPr>
          <p:cNvPr id="7" name="TextBox 6"/>
          <p:cNvSpPr txBox="1"/>
          <p:nvPr/>
        </p:nvSpPr>
        <p:spPr>
          <a:xfrm>
            <a:off x="7305101" y="4622187"/>
            <a:ext cx="1225666" cy="276999"/>
          </a:xfrm>
          <a:prstGeom prst="rect">
            <a:avLst/>
          </a:prstGeom>
          <a:noFill/>
        </p:spPr>
        <p:txBody>
          <a:bodyPr wrap="none" rtlCol="0">
            <a:spAutoFit/>
          </a:bodyPr>
          <a:lstStyle/>
          <a:p>
            <a:r>
              <a:rPr lang="en-US" sz="1200" dirty="0">
                <a:solidFill>
                  <a:srgbClr val="7F7F7F"/>
                </a:solidFill>
                <a:latin typeface="Arial"/>
                <a:cs typeface="Arial"/>
              </a:rPr>
              <a:t>Lu &amp; </a:t>
            </a:r>
            <a:r>
              <a:rPr lang="en-US" sz="1200" dirty="0" err="1">
                <a:solidFill>
                  <a:srgbClr val="7F7F7F"/>
                </a:solidFill>
                <a:latin typeface="Arial"/>
                <a:cs typeface="Arial"/>
              </a:rPr>
              <a:t>Tjan</a:t>
            </a:r>
            <a:r>
              <a:rPr lang="en-US" sz="1200" dirty="0">
                <a:solidFill>
                  <a:srgbClr val="7F7F7F"/>
                </a:solidFill>
                <a:latin typeface="Arial"/>
                <a:cs typeface="Arial"/>
              </a:rPr>
              <a:t> 2007</a:t>
            </a:r>
          </a:p>
        </p:txBody>
      </p:sp>
      <p:sp>
        <p:nvSpPr>
          <p:cNvPr id="8" name="Rectangle 7"/>
          <p:cNvSpPr/>
          <p:nvPr/>
        </p:nvSpPr>
        <p:spPr>
          <a:xfrm>
            <a:off x="819605" y="5897446"/>
            <a:ext cx="7585069" cy="646331"/>
          </a:xfrm>
          <a:prstGeom prst="rect">
            <a:avLst/>
          </a:prstGeom>
        </p:spPr>
        <p:txBody>
          <a:bodyPr wrap="square">
            <a:spAutoFit/>
          </a:bodyPr>
          <a:lstStyle/>
          <a:p>
            <a:r>
              <a:rPr lang="en-US" dirty="0">
                <a:solidFill>
                  <a:srgbClr val="354886"/>
                </a:solidFill>
                <a:cs typeface="Calibri"/>
              </a:rPr>
              <a:t>- perceptual learning improves sensory performance (but does not necessarily transfer to untrained – although related - components of the task)</a:t>
            </a:r>
            <a:endParaRPr lang="en-US" dirty="0"/>
          </a:p>
        </p:txBody>
      </p:sp>
      <p:sp>
        <p:nvSpPr>
          <p:cNvPr id="9" name="Rectangle 8"/>
          <p:cNvSpPr/>
          <p:nvPr/>
        </p:nvSpPr>
        <p:spPr>
          <a:xfrm>
            <a:off x="1369012" y="800100"/>
            <a:ext cx="6178560" cy="369332"/>
          </a:xfrm>
          <a:prstGeom prst="rect">
            <a:avLst/>
          </a:prstGeom>
        </p:spPr>
        <p:txBody>
          <a:bodyPr wrap="square">
            <a:spAutoFit/>
          </a:bodyPr>
          <a:lstStyle/>
          <a:p>
            <a:r>
              <a:rPr lang="en-US" dirty="0">
                <a:solidFill>
                  <a:srgbClr val="354886"/>
                </a:solidFill>
                <a:cs typeface="Calibri"/>
              </a:rPr>
              <a:t>- task:  detect oriented visual gratings; (1) present? (2) vertical?</a:t>
            </a:r>
            <a:endParaRPr lang="en-US" dirty="0"/>
          </a:p>
        </p:txBody>
      </p:sp>
      <p:pic>
        <p:nvPicPr>
          <p:cNvPr id="11" name="Picture 10"/>
          <p:cNvPicPr>
            <a:picLocks noChangeAspect="1"/>
          </p:cNvPicPr>
          <p:nvPr/>
        </p:nvPicPr>
        <p:blipFill rotWithShape="1">
          <a:blip r:embed="rId2"/>
          <a:srcRect t="50368" r="49286"/>
          <a:stretch/>
        </p:blipFill>
        <p:spPr>
          <a:xfrm>
            <a:off x="4321226" y="3343199"/>
            <a:ext cx="2759090" cy="2284040"/>
          </a:xfrm>
          <a:prstGeom prst="rect">
            <a:avLst/>
          </a:prstGeom>
        </p:spPr>
      </p:pic>
      <p:pic>
        <p:nvPicPr>
          <p:cNvPr id="2" name="Picture 1"/>
          <p:cNvPicPr>
            <a:picLocks noChangeAspect="1"/>
          </p:cNvPicPr>
          <p:nvPr/>
        </p:nvPicPr>
        <p:blipFill>
          <a:blip r:embed="rId3"/>
          <a:stretch>
            <a:fillRect/>
          </a:stretch>
        </p:blipFill>
        <p:spPr>
          <a:xfrm>
            <a:off x="1682744" y="1253473"/>
            <a:ext cx="5235715" cy="174523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t="9261" r="52181"/>
          <a:stretch/>
        </p:blipFill>
        <p:spPr>
          <a:xfrm>
            <a:off x="1659846" y="974675"/>
            <a:ext cx="3369570" cy="4122630"/>
          </a:xfrm>
          <a:prstGeom prst="rect">
            <a:avLst/>
          </a:prstGeom>
        </p:spPr>
      </p:pic>
      <p:sp>
        <p:nvSpPr>
          <p:cNvPr id="4" name="Rectangle 3"/>
          <p:cNvSpPr/>
          <p:nvPr/>
        </p:nvSpPr>
        <p:spPr>
          <a:xfrm>
            <a:off x="727601" y="5225723"/>
            <a:ext cx="4675795" cy="1200329"/>
          </a:xfrm>
          <a:prstGeom prst="rect">
            <a:avLst/>
          </a:prstGeom>
        </p:spPr>
        <p:txBody>
          <a:bodyPr wrap="square">
            <a:spAutoFit/>
          </a:bodyPr>
          <a:lstStyle/>
          <a:p>
            <a:r>
              <a:rPr lang="en-US" dirty="0">
                <a:solidFill>
                  <a:srgbClr val="354886"/>
                </a:solidFill>
                <a:cs typeface="Calibri"/>
              </a:rPr>
              <a:t>- long-term (or even short-term) training on a sensory task often produces substantial improvements in performance, and can change where in the brain sensory processing occurs</a:t>
            </a:r>
            <a:endParaRPr lang="en-US" dirty="0"/>
          </a:p>
        </p:txBody>
      </p:sp>
      <p:pic>
        <p:nvPicPr>
          <p:cNvPr id="5" name="Picture 4"/>
          <p:cNvPicPr>
            <a:picLocks noChangeAspect="1"/>
          </p:cNvPicPr>
          <p:nvPr/>
        </p:nvPicPr>
        <p:blipFill rotWithShape="1">
          <a:blip r:embed="rId2"/>
          <a:srcRect l="74671"/>
          <a:stretch/>
        </p:blipFill>
        <p:spPr>
          <a:xfrm>
            <a:off x="6039255" y="974675"/>
            <a:ext cx="2118002" cy="5391701"/>
          </a:xfrm>
          <a:prstGeom prst="rect">
            <a:avLst/>
          </a:prstGeom>
        </p:spPr>
      </p:pic>
      <p:sp>
        <p:nvSpPr>
          <p:cNvPr id="6" name="TextBox 5"/>
          <p:cNvSpPr txBox="1"/>
          <p:nvPr/>
        </p:nvSpPr>
        <p:spPr>
          <a:xfrm>
            <a:off x="150085" y="124912"/>
            <a:ext cx="8793462" cy="553998"/>
          </a:xfrm>
          <a:prstGeom prst="rect">
            <a:avLst/>
          </a:prstGeom>
          <a:noFill/>
        </p:spPr>
        <p:txBody>
          <a:bodyPr wrap="square" rtlCol="0">
            <a:spAutoFit/>
          </a:bodyPr>
          <a:lstStyle/>
          <a:p>
            <a:pPr algn="ctr"/>
            <a:r>
              <a:rPr lang="en-US" sz="3000" dirty="0">
                <a:latin typeface="Corbel"/>
                <a:cs typeface="Corbel"/>
              </a:rPr>
              <a:t>Facilitating plasticity – visual training</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79392" y="2522616"/>
            <a:ext cx="6592313" cy="1015663"/>
          </a:xfrm>
          <a:prstGeom prst="rect">
            <a:avLst/>
          </a:prstGeom>
          <a:noFill/>
        </p:spPr>
        <p:txBody>
          <a:bodyPr wrap="square" rtlCol="0">
            <a:spAutoFit/>
          </a:bodyPr>
          <a:lstStyle/>
          <a:p>
            <a:pPr marL="514350" indent="-514350" algn="ctr"/>
            <a:r>
              <a:rPr lang="en-US" sz="3000" dirty="0">
                <a:latin typeface="Corbel"/>
                <a:cs typeface="Corbel"/>
              </a:rPr>
              <a:t>3.  What are the conditions that allow  adult plasticity to be generated?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50085" y="124912"/>
            <a:ext cx="8793462" cy="553998"/>
          </a:xfrm>
          <a:prstGeom prst="rect">
            <a:avLst/>
          </a:prstGeom>
          <a:noFill/>
        </p:spPr>
        <p:txBody>
          <a:bodyPr wrap="square" rtlCol="0">
            <a:spAutoFit/>
          </a:bodyPr>
          <a:lstStyle/>
          <a:p>
            <a:pPr algn="ctr"/>
            <a:r>
              <a:rPr lang="en-US" sz="3000" dirty="0">
                <a:latin typeface="Corbel"/>
                <a:cs typeface="Corbel"/>
              </a:rPr>
              <a:t>Facilitating plasticity:  engagement</a:t>
            </a:r>
          </a:p>
        </p:txBody>
      </p:sp>
      <p:pic>
        <p:nvPicPr>
          <p:cNvPr id="17" name="Picture 16">
            <a:extLst>
              <a:ext uri="{FF2B5EF4-FFF2-40B4-BE49-F238E27FC236}">
                <a16:creationId xmlns:a16="http://schemas.microsoft.com/office/drawing/2014/main" id="{0D47B530-C171-6D40-9ED6-7FB514B9E5A2}"/>
              </a:ext>
            </a:extLst>
          </p:cNvPr>
          <p:cNvPicPr>
            <a:picLocks noChangeAspect="1"/>
          </p:cNvPicPr>
          <p:nvPr/>
        </p:nvPicPr>
        <p:blipFill rotWithShape="1">
          <a:blip r:embed="rId2"/>
          <a:srcRect l="68035" t="12775" r="12739" b="75113"/>
          <a:stretch/>
        </p:blipFill>
        <p:spPr>
          <a:xfrm>
            <a:off x="208141" y="1662419"/>
            <a:ext cx="3606310" cy="2300489"/>
          </a:xfrm>
          <a:prstGeom prst="rect">
            <a:avLst/>
          </a:prstGeom>
        </p:spPr>
      </p:pic>
      <p:pic>
        <p:nvPicPr>
          <p:cNvPr id="18" name="Picture 17">
            <a:extLst>
              <a:ext uri="{FF2B5EF4-FFF2-40B4-BE49-F238E27FC236}">
                <a16:creationId xmlns:a16="http://schemas.microsoft.com/office/drawing/2014/main" id="{23D70AA2-EF44-3D4C-9AAE-B826A69DFF17}"/>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200000"/>
                    </a14:imgEffect>
                  </a14:imgLayer>
                </a14:imgProps>
              </a:ext>
            </a:extLst>
          </a:blip>
          <a:srcRect l="70860" t="17976" r="7285" b="62848"/>
          <a:stretch/>
        </p:blipFill>
        <p:spPr>
          <a:xfrm>
            <a:off x="4007127" y="1812477"/>
            <a:ext cx="3268986" cy="2278137"/>
          </a:xfrm>
          <a:prstGeom prst="rect">
            <a:avLst/>
          </a:prstGeom>
        </p:spPr>
      </p:pic>
      <p:pic>
        <p:nvPicPr>
          <p:cNvPr id="19" name="Picture 18">
            <a:extLst>
              <a:ext uri="{FF2B5EF4-FFF2-40B4-BE49-F238E27FC236}">
                <a16:creationId xmlns:a16="http://schemas.microsoft.com/office/drawing/2014/main" id="{852751B1-110E-F148-B830-C78D5B3EB577}"/>
              </a:ext>
            </a:extLst>
          </p:cNvPr>
          <p:cNvPicPr>
            <a:picLocks noChangeAspect="1"/>
          </p:cNvPicPr>
          <p:nvPr/>
        </p:nvPicPr>
        <p:blipFill rotWithShape="1">
          <a:blip r:embed="rId2"/>
          <a:srcRect l="92158" t="9472" b="72809"/>
          <a:stretch/>
        </p:blipFill>
        <p:spPr>
          <a:xfrm>
            <a:off x="7527974" y="1800241"/>
            <a:ext cx="833799" cy="1907636"/>
          </a:xfrm>
          <a:prstGeom prst="rect">
            <a:avLst/>
          </a:prstGeom>
        </p:spPr>
      </p:pic>
      <p:sp>
        <p:nvSpPr>
          <p:cNvPr id="21" name="Rectangle 20">
            <a:extLst>
              <a:ext uri="{FF2B5EF4-FFF2-40B4-BE49-F238E27FC236}">
                <a16:creationId xmlns:a16="http://schemas.microsoft.com/office/drawing/2014/main" id="{6724183B-2F1E-D54B-9739-78555075C3CC}"/>
              </a:ext>
            </a:extLst>
          </p:cNvPr>
          <p:cNvSpPr/>
          <p:nvPr/>
        </p:nvSpPr>
        <p:spPr>
          <a:xfrm>
            <a:off x="1031346" y="1154778"/>
            <a:ext cx="3233360" cy="369332"/>
          </a:xfrm>
          <a:prstGeom prst="rect">
            <a:avLst/>
          </a:prstGeom>
        </p:spPr>
        <p:txBody>
          <a:bodyPr wrap="square">
            <a:spAutoFit/>
          </a:bodyPr>
          <a:lstStyle/>
          <a:p>
            <a:r>
              <a:rPr lang="en-US" dirty="0">
                <a:solidFill>
                  <a:srgbClr val="354886"/>
                </a:solidFill>
                <a:cs typeface="Calibri"/>
              </a:rPr>
              <a:t>normal experience</a:t>
            </a:r>
            <a:endParaRPr lang="en-US" dirty="0">
              <a:solidFill>
                <a:srgbClr val="354886"/>
              </a:solidFill>
              <a:latin typeface="Calibri"/>
              <a:cs typeface="Calibri"/>
            </a:endParaRPr>
          </a:p>
        </p:txBody>
      </p:sp>
      <p:sp>
        <p:nvSpPr>
          <p:cNvPr id="23" name="Rectangle 22">
            <a:extLst>
              <a:ext uri="{FF2B5EF4-FFF2-40B4-BE49-F238E27FC236}">
                <a16:creationId xmlns:a16="http://schemas.microsoft.com/office/drawing/2014/main" id="{F64C01CC-6A3B-254D-9F93-C3AE2BB9458B}"/>
              </a:ext>
            </a:extLst>
          </p:cNvPr>
          <p:cNvSpPr/>
          <p:nvPr/>
        </p:nvSpPr>
        <p:spPr>
          <a:xfrm>
            <a:off x="4579187" y="980969"/>
            <a:ext cx="2193733" cy="646331"/>
          </a:xfrm>
          <a:prstGeom prst="rect">
            <a:avLst/>
          </a:prstGeom>
        </p:spPr>
        <p:txBody>
          <a:bodyPr wrap="square">
            <a:spAutoFit/>
          </a:bodyPr>
          <a:lstStyle/>
          <a:p>
            <a:pPr algn="ctr"/>
            <a:r>
              <a:rPr lang="en-US" dirty="0">
                <a:solidFill>
                  <a:srgbClr val="354886"/>
                </a:solidFill>
                <a:cs typeface="Calibri"/>
              </a:rPr>
              <a:t>tone exposure (largely unchanged)</a:t>
            </a:r>
            <a:endParaRPr lang="en-US" dirty="0">
              <a:solidFill>
                <a:srgbClr val="354886"/>
              </a:solidFill>
              <a:latin typeface="Calibri"/>
              <a:cs typeface="Calibri"/>
            </a:endParaRPr>
          </a:p>
        </p:txBody>
      </p:sp>
      <p:sp>
        <p:nvSpPr>
          <p:cNvPr id="24" name="Rectangle 23">
            <a:extLst>
              <a:ext uri="{FF2B5EF4-FFF2-40B4-BE49-F238E27FC236}">
                <a16:creationId xmlns:a16="http://schemas.microsoft.com/office/drawing/2014/main" id="{9801884A-1B3C-3540-9DC6-2A621119B8B0}"/>
              </a:ext>
            </a:extLst>
          </p:cNvPr>
          <p:cNvSpPr/>
          <p:nvPr/>
        </p:nvSpPr>
        <p:spPr>
          <a:xfrm>
            <a:off x="1089488" y="4461403"/>
            <a:ext cx="6914656" cy="646331"/>
          </a:xfrm>
          <a:prstGeom prst="rect">
            <a:avLst/>
          </a:prstGeom>
        </p:spPr>
        <p:txBody>
          <a:bodyPr wrap="square">
            <a:spAutoFit/>
          </a:bodyPr>
          <a:lstStyle/>
          <a:p>
            <a:r>
              <a:rPr lang="en-US" dirty="0">
                <a:solidFill>
                  <a:srgbClr val="354886"/>
                </a:solidFill>
                <a:cs typeface="Calibri"/>
                <a:sym typeface="Wingdings"/>
              </a:rPr>
              <a:t>- remember from the rats:  simple, passive sensory experience is not enough to drive substantial map reorganization in auditory cortex.  </a:t>
            </a:r>
            <a:endParaRPr lang="en-US" dirty="0"/>
          </a:p>
        </p:txBody>
      </p:sp>
      <p:sp>
        <p:nvSpPr>
          <p:cNvPr id="25" name="Rectangle 24">
            <a:extLst>
              <a:ext uri="{FF2B5EF4-FFF2-40B4-BE49-F238E27FC236}">
                <a16:creationId xmlns:a16="http://schemas.microsoft.com/office/drawing/2014/main" id="{E7EE71C4-D530-BB4B-BCCE-5A8B7EE56F87}"/>
              </a:ext>
            </a:extLst>
          </p:cNvPr>
          <p:cNvSpPr/>
          <p:nvPr/>
        </p:nvSpPr>
        <p:spPr>
          <a:xfrm>
            <a:off x="1084461" y="5351259"/>
            <a:ext cx="6914656" cy="923330"/>
          </a:xfrm>
          <a:prstGeom prst="rect">
            <a:avLst/>
          </a:prstGeom>
        </p:spPr>
        <p:txBody>
          <a:bodyPr wrap="square">
            <a:spAutoFit/>
          </a:bodyPr>
          <a:lstStyle/>
          <a:p>
            <a:r>
              <a:rPr lang="en-US" dirty="0">
                <a:solidFill>
                  <a:srgbClr val="354886"/>
                </a:solidFill>
                <a:cs typeface="Calibri"/>
                <a:sym typeface="Wingdings"/>
              </a:rPr>
              <a:t>- but, we know that substantial learning and reorganization can occur under the right circumstances.  What are the conditions, and the biological signals, that gate adult plasticity?</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50085" y="124912"/>
            <a:ext cx="8793462" cy="553998"/>
          </a:xfrm>
          <a:prstGeom prst="rect">
            <a:avLst/>
          </a:prstGeom>
          <a:noFill/>
        </p:spPr>
        <p:txBody>
          <a:bodyPr wrap="square" rtlCol="0">
            <a:spAutoFit/>
          </a:bodyPr>
          <a:lstStyle/>
          <a:p>
            <a:pPr algn="ctr"/>
            <a:r>
              <a:rPr lang="en-US" sz="3000" dirty="0">
                <a:latin typeface="Corbel"/>
                <a:cs typeface="Corbel"/>
              </a:rPr>
              <a:t>Facilitating plasticity:  engagement</a:t>
            </a:r>
          </a:p>
        </p:txBody>
      </p:sp>
      <p:pic>
        <p:nvPicPr>
          <p:cNvPr id="6" name="Picture 5"/>
          <p:cNvPicPr>
            <a:picLocks noChangeAspect="1"/>
          </p:cNvPicPr>
          <p:nvPr/>
        </p:nvPicPr>
        <p:blipFill>
          <a:blip r:embed="rId2"/>
          <a:stretch>
            <a:fillRect/>
          </a:stretch>
        </p:blipFill>
        <p:spPr>
          <a:xfrm>
            <a:off x="677127" y="788972"/>
            <a:ext cx="2697188" cy="2915192"/>
          </a:xfrm>
          <a:prstGeom prst="rect">
            <a:avLst/>
          </a:prstGeom>
        </p:spPr>
      </p:pic>
      <p:pic>
        <p:nvPicPr>
          <p:cNvPr id="2" name="Picture 1"/>
          <p:cNvPicPr>
            <a:picLocks noChangeAspect="1"/>
          </p:cNvPicPr>
          <p:nvPr/>
        </p:nvPicPr>
        <p:blipFill>
          <a:blip r:embed="rId3"/>
          <a:stretch>
            <a:fillRect/>
          </a:stretch>
        </p:blipFill>
        <p:spPr>
          <a:xfrm>
            <a:off x="4015670" y="1043515"/>
            <a:ext cx="2105762" cy="4366685"/>
          </a:xfrm>
          <a:prstGeom prst="rect">
            <a:avLst/>
          </a:prstGeom>
        </p:spPr>
      </p:pic>
      <p:pic>
        <p:nvPicPr>
          <p:cNvPr id="3" name="Picture 2"/>
          <p:cNvPicPr>
            <a:picLocks noChangeAspect="1"/>
          </p:cNvPicPr>
          <p:nvPr/>
        </p:nvPicPr>
        <p:blipFill>
          <a:blip r:embed="rId4"/>
          <a:stretch>
            <a:fillRect/>
          </a:stretch>
        </p:blipFill>
        <p:spPr>
          <a:xfrm>
            <a:off x="1005205" y="3914529"/>
            <a:ext cx="2068718" cy="1313636"/>
          </a:xfrm>
          <a:prstGeom prst="rect">
            <a:avLst/>
          </a:prstGeom>
        </p:spPr>
      </p:pic>
      <p:sp>
        <p:nvSpPr>
          <p:cNvPr id="8" name="Rectangle 7"/>
          <p:cNvSpPr/>
          <p:nvPr/>
        </p:nvSpPr>
        <p:spPr>
          <a:xfrm>
            <a:off x="755468" y="5622662"/>
            <a:ext cx="2987741" cy="923330"/>
          </a:xfrm>
          <a:prstGeom prst="rect">
            <a:avLst/>
          </a:prstGeom>
        </p:spPr>
        <p:txBody>
          <a:bodyPr wrap="square">
            <a:spAutoFit/>
          </a:bodyPr>
          <a:lstStyle/>
          <a:p>
            <a:r>
              <a:rPr lang="en-US" dirty="0">
                <a:solidFill>
                  <a:srgbClr val="354886"/>
                </a:solidFill>
                <a:cs typeface="Calibri"/>
              </a:rPr>
              <a:t>- Use prism goggles to drive sensory reorganization in visual/auditory maps of owls</a:t>
            </a:r>
            <a:endParaRPr lang="en-US" dirty="0"/>
          </a:p>
        </p:txBody>
      </p:sp>
      <p:sp>
        <p:nvSpPr>
          <p:cNvPr id="11" name="Rectangle 10"/>
          <p:cNvSpPr/>
          <p:nvPr/>
        </p:nvSpPr>
        <p:spPr>
          <a:xfrm>
            <a:off x="6453789" y="1191435"/>
            <a:ext cx="1936380" cy="877163"/>
          </a:xfrm>
          <a:prstGeom prst="rect">
            <a:avLst/>
          </a:prstGeom>
        </p:spPr>
        <p:txBody>
          <a:bodyPr wrap="square">
            <a:spAutoFit/>
          </a:bodyPr>
          <a:lstStyle/>
          <a:p>
            <a:r>
              <a:rPr lang="en-US" sz="1700" dirty="0">
                <a:solidFill>
                  <a:srgbClr val="354886"/>
                </a:solidFill>
                <a:cs typeface="Calibri"/>
              </a:rPr>
              <a:t>- normal:  auditory and visual maps are tightly aligned</a:t>
            </a:r>
            <a:endParaRPr lang="en-US" sz="1700" dirty="0"/>
          </a:p>
        </p:txBody>
      </p:sp>
      <p:sp>
        <p:nvSpPr>
          <p:cNvPr id="12" name="Rectangle 11"/>
          <p:cNvSpPr/>
          <p:nvPr/>
        </p:nvSpPr>
        <p:spPr>
          <a:xfrm>
            <a:off x="6453789" y="2669545"/>
            <a:ext cx="1942727" cy="877163"/>
          </a:xfrm>
          <a:prstGeom prst="rect">
            <a:avLst/>
          </a:prstGeom>
        </p:spPr>
        <p:txBody>
          <a:bodyPr wrap="square">
            <a:spAutoFit/>
          </a:bodyPr>
          <a:lstStyle/>
          <a:p>
            <a:r>
              <a:rPr lang="en-US" sz="1700" dirty="0">
                <a:solidFill>
                  <a:srgbClr val="354886"/>
                </a:solidFill>
                <a:cs typeface="Calibri"/>
              </a:rPr>
              <a:t>- owls fed dead mice  </a:t>
            </a:r>
            <a:r>
              <a:rPr lang="en-US" sz="1700" dirty="0">
                <a:solidFill>
                  <a:srgbClr val="354886"/>
                </a:solidFill>
                <a:cs typeface="Calibri"/>
                <a:sym typeface="Wingdings"/>
              </a:rPr>
              <a:t> some shift in auditory tuning</a:t>
            </a:r>
            <a:endParaRPr lang="en-US" sz="1700" dirty="0"/>
          </a:p>
        </p:txBody>
      </p:sp>
      <p:sp>
        <p:nvSpPr>
          <p:cNvPr id="13" name="Rectangle 12"/>
          <p:cNvSpPr/>
          <p:nvPr/>
        </p:nvSpPr>
        <p:spPr>
          <a:xfrm>
            <a:off x="6453789" y="4158394"/>
            <a:ext cx="1832660" cy="877163"/>
          </a:xfrm>
          <a:prstGeom prst="rect">
            <a:avLst/>
          </a:prstGeom>
        </p:spPr>
        <p:txBody>
          <a:bodyPr wrap="square">
            <a:spAutoFit/>
          </a:bodyPr>
          <a:lstStyle/>
          <a:p>
            <a:r>
              <a:rPr lang="en-US" sz="1700" dirty="0">
                <a:solidFill>
                  <a:srgbClr val="354886"/>
                </a:solidFill>
                <a:cs typeface="Calibri"/>
              </a:rPr>
              <a:t>- owls HUNT for food </a:t>
            </a:r>
            <a:r>
              <a:rPr lang="en-US" sz="1700" dirty="0">
                <a:solidFill>
                  <a:srgbClr val="354886"/>
                </a:solidFill>
                <a:cs typeface="Calibri"/>
                <a:sym typeface="Wingdings"/>
              </a:rPr>
              <a:t>  leads to much greater shift</a:t>
            </a:r>
            <a:endParaRPr lang="en-US" sz="1700" dirty="0"/>
          </a:p>
        </p:txBody>
      </p:sp>
      <p:sp>
        <p:nvSpPr>
          <p:cNvPr id="14" name="Rectangle 13"/>
          <p:cNvSpPr/>
          <p:nvPr/>
        </p:nvSpPr>
        <p:spPr>
          <a:xfrm>
            <a:off x="4228825" y="5622052"/>
            <a:ext cx="3843270" cy="923330"/>
          </a:xfrm>
          <a:prstGeom prst="rect">
            <a:avLst/>
          </a:prstGeom>
        </p:spPr>
        <p:txBody>
          <a:bodyPr wrap="square">
            <a:spAutoFit/>
          </a:bodyPr>
          <a:lstStyle/>
          <a:p>
            <a:r>
              <a:rPr lang="en-US" dirty="0">
                <a:solidFill>
                  <a:srgbClr val="354886"/>
                </a:solidFill>
                <a:cs typeface="Calibri"/>
                <a:sym typeface="Wingdings"/>
              </a:rPr>
              <a:t> plasticity is most effective when sensory system is actively used in a behavior producing a useful outcome</a:t>
            </a:r>
            <a:endParaRPr lang="en-US" dirty="0"/>
          </a:p>
        </p:txBody>
      </p:sp>
      <p:cxnSp>
        <p:nvCxnSpPr>
          <p:cNvPr id="16" name="Straight Arrow Connector 15"/>
          <p:cNvCxnSpPr/>
          <p:nvPr/>
        </p:nvCxnSpPr>
        <p:spPr>
          <a:xfrm flipV="1">
            <a:off x="5217883" y="2563716"/>
            <a:ext cx="0" cy="1134106"/>
          </a:xfrm>
          <a:prstGeom prst="straightConnector1">
            <a:avLst/>
          </a:prstGeom>
          <a:ln w="28575" cmpd="sng">
            <a:solidFill>
              <a:srgbClr val="FF0000">
                <a:alpha val="48000"/>
              </a:srgbClr>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5461597" y="2480756"/>
            <a:ext cx="0" cy="1248815"/>
          </a:xfrm>
          <a:prstGeom prst="straightConnector1">
            <a:avLst/>
          </a:prstGeom>
          <a:ln w="28575" cmpd="sng">
            <a:solidFill>
              <a:schemeClr val="tx1">
                <a:lumMod val="85000"/>
                <a:lumOff val="15000"/>
                <a:alpha val="48000"/>
              </a:schemeClr>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5104785" y="2480756"/>
            <a:ext cx="182047" cy="0"/>
          </a:xfrm>
          <a:prstGeom prst="straightConnector1">
            <a:avLst/>
          </a:prstGeom>
          <a:ln w="38100" cmpd="sng">
            <a:solidFill>
              <a:srgbClr val="FF0000">
                <a:alpha val="48000"/>
              </a:srgbClr>
            </a:solidFill>
            <a:headEnd type="none"/>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4949670" y="3901451"/>
            <a:ext cx="0" cy="1134106"/>
          </a:xfrm>
          <a:prstGeom prst="straightConnector1">
            <a:avLst/>
          </a:prstGeom>
          <a:ln w="28575" cmpd="sng">
            <a:solidFill>
              <a:srgbClr val="FF0000">
                <a:alpha val="48000"/>
              </a:srgbClr>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4830830" y="3827370"/>
            <a:ext cx="0" cy="1248815"/>
          </a:xfrm>
          <a:prstGeom prst="straightConnector1">
            <a:avLst/>
          </a:prstGeom>
          <a:ln w="28575" cmpd="sng">
            <a:solidFill>
              <a:schemeClr val="tx1">
                <a:lumMod val="85000"/>
                <a:lumOff val="15000"/>
                <a:alpha val="48000"/>
              </a:schemeClr>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H="1">
            <a:off x="5073646" y="3857025"/>
            <a:ext cx="207433" cy="0"/>
          </a:xfrm>
          <a:prstGeom prst="straightConnector1">
            <a:avLst/>
          </a:prstGeom>
          <a:ln w="38100" cmpd="sng">
            <a:solidFill>
              <a:srgbClr val="FF0000">
                <a:alpha val="48000"/>
              </a:srgbClr>
            </a:solidFill>
            <a:headEnd type="none"/>
            <a:tailEnd type="triangl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81182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r="64652"/>
          <a:stretch/>
        </p:blipFill>
        <p:spPr>
          <a:xfrm>
            <a:off x="651934" y="1850371"/>
            <a:ext cx="2988732" cy="3134651"/>
          </a:xfrm>
          <a:prstGeom prst="rect">
            <a:avLst/>
          </a:prstGeom>
        </p:spPr>
      </p:pic>
      <p:sp>
        <p:nvSpPr>
          <p:cNvPr id="3" name="Rectangle 2"/>
          <p:cNvSpPr/>
          <p:nvPr/>
        </p:nvSpPr>
        <p:spPr>
          <a:xfrm>
            <a:off x="1093318" y="805906"/>
            <a:ext cx="6686340" cy="646331"/>
          </a:xfrm>
          <a:prstGeom prst="rect">
            <a:avLst/>
          </a:prstGeom>
        </p:spPr>
        <p:txBody>
          <a:bodyPr wrap="square">
            <a:spAutoFit/>
          </a:bodyPr>
          <a:lstStyle/>
          <a:p>
            <a:r>
              <a:rPr lang="en-US" dirty="0">
                <a:solidFill>
                  <a:srgbClr val="354886"/>
                </a:solidFill>
                <a:cs typeface="Calibri"/>
              </a:rPr>
              <a:t>- classic demonstration of </a:t>
            </a:r>
            <a:r>
              <a:rPr lang="en-US" dirty="0" err="1">
                <a:solidFill>
                  <a:srgbClr val="354886"/>
                </a:solidFill>
                <a:cs typeface="Calibri"/>
              </a:rPr>
              <a:t>neuromodulators</a:t>
            </a:r>
            <a:r>
              <a:rPr lang="en-US" dirty="0">
                <a:solidFill>
                  <a:srgbClr val="354886"/>
                </a:solidFill>
                <a:cs typeface="Calibri"/>
              </a:rPr>
              <a:t> and sensory learning:  </a:t>
            </a:r>
            <a:r>
              <a:rPr lang="en-US" dirty="0" err="1">
                <a:solidFill>
                  <a:srgbClr val="354886"/>
                </a:solidFill>
                <a:cs typeface="Calibri"/>
              </a:rPr>
              <a:t>Aplysia</a:t>
            </a:r>
            <a:r>
              <a:rPr lang="en-US" dirty="0">
                <a:solidFill>
                  <a:srgbClr val="354886"/>
                </a:solidFill>
                <a:cs typeface="Calibri"/>
              </a:rPr>
              <a:t> gill withdrawal reflex.  </a:t>
            </a:r>
            <a:endParaRPr lang="en-US" dirty="0"/>
          </a:p>
        </p:txBody>
      </p:sp>
      <p:sp>
        <p:nvSpPr>
          <p:cNvPr id="4" name="TextBox 3"/>
          <p:cNvSpPr txBox="1"/>
          <p:nvPr/>
        </p:nvSpPr>
        <p:spPr>
          <a:xfrm>
            <a:off x="150085" y="124912"/>
            <a:ext cx="8793462" cy="553998"/>
          </a:xfrm>
          <a:prstGeom prst="rect">
            <a:avLst/>
          </a:prstGeom>
          <a:noFill/>
        </p:spPr>
        <p:txBody>
          <a:bodyPr wrap="square" rtlCol="0">
            <a:spAutoFit/>
          </a:bodyPr>
          <a:lstStyle/>
          <a:p>
            <a:pPr algn="ctr"/>
            <a:r>
              <a:rPr lang="en-US" sz="3000" dirty="0">
                <a:latin typeface="Corbel"/>
                <a:cs typeface="Corbel"/>
              </a:rPr>
              <a:t>Facilitating plasticity:  </a:t>
            </a:r>
            <a:r>
              <a:rPr lang="en-US" sz="3000" dirty="0" err="1">
                <a:latin typeface="Corbel"/>
                <a:cs typeface="Corbel"/>
              </a:rPr>
              <a:t>neuromodulators</a:t>
            </a:r>
            <a:endParaRPr lang="en-US" sz="3000" dirty="0">
              <a:latin typeface="Corbel"/>
              <a:cs typeface="Corbel"/>
            </a:endParaRPr>
          </a:p>
        </p:txBody>
      </p:sp>
      <p:sp>
        <p:nvSpPr>
          <p:cNvPr id="5" name="Rectangle 4"/>
          <p:cNvSpPr/>
          <p:nvPr/>
        </p:nvSpPr>
        <p:spPr>
          <a:xfrm>
            <a:off x="6935322" y="1678339"/>
            <a:ext cx="1934144" cy="2862323"/>
          </a:xfrm>
          <a:prstGeom prst="rect">
            <a:avLst/>
          </a:prstGeom>
        </p:spPr>
        <p:txBody>
          <a:bodyPr wrap="square">
            <a:spAutoFit/>
          </a:bodyPr>
          <a:lstStyle/>
          <a:p>
            <a:r>
              <a:rPr lang="en-US" dirty="0">
                <a:solidFill>
                  <a:srgbClr val="354886"/>
                </a:solidFill>
                <a:cs typeface="Calibri"/>
              </a:rPr>
              <a:t>- touching siphon leads to withdrawal reflex.  Pairing siphon touch with unpleasant shock to mantle greatly increases the amount of withdrawal.</a:t>
            </a:r>
            <a:endParaRPr lang="en-US" dirty="0"/>
          </a:p>
        </p:txBody>
      </p:sp>
      <p:sp>
        <p:nvSpPr>
          <p:cNvPr id="6" name="Rectangle 5"/>
          <p:cNvSpPr/>
          <p:nvPr/>
        </p:nvSpPr>
        <p:spPr>
          <a:xfrm>
            <a:off x="1082729" y="5711254"/>
            <a:ext cx="7204009" cy="646331"/>
          </a:xfrm>
          <a:prstGeom prst="rect">
            <a:avLst/>
          </a:prstGeom>
        </p:spPr>
        <p:txBody>
          <a:bodyPr wrap="square">
            <a:spAutoFit/>
          </a:bodyPr>
          <a:lstStyle/>
          <a:p>
            <a:r>
              <a:rPr lang="en-US" dirty="0">
                <a:solidFill>
                  <a:srgbClr val="354886"/>
                </a:solidFill>
                <a:cs typeface="Calibri"/>
              </a:rPr>
              <a:t>- the increased response depends on the neuromodulator serotonin, which  acts as a ‘gate’ controlling expression of plasticity depending on context. </a:t>
            </a:r>
            <a:endParaRPr lang="en-US" dirty="0"/>
          </a:p>
        </p:txBody>
      </p:sp>
      <p:pic>
        <p:nvPicPr>
          <p:cNvPr id="7" name="Picture 6"/>
          <p:cNvPicPr>
            <a:picLocks noChangeAspect="1"/>
          </p:cNvPicPr>
          <p:nvPr/>
        </p:nvPicPr>
        <p:blipFill rotWithShape="1">
          <a:blip r:embed="rId2"/>
          <a:srcRect l="63318"/>
          <a:stretch/>
        </p:blipFill>
        <p:spPr>
          <a:xfrm>
            <a:off x="3556002" y="1860954"/>
            <a:ext cx="3101547" cy="3134651"/>
          </a:xfrm>
          <a:prstGeom prst="rect">
            <a:avLst/>
          </a:prstGeom>
        </p:spPr>
      </p:pic>
      <p:sp>
        <p:nvSpPr>
          <p:cNvPr id="8" name="Rectangle 7"/>
          <p:cNvSpPr/>
          <p:nvPr/>
        </p:nvSpPr>
        <p:spPr>
          <a:xfrm>
            <a:off x="1118716" y="5005042"/>
            <a:ext cx="6522451" cy="646331"/>
          </a:xfrm>
          <a:prstGeom prst="rect">
            <a:avLst/>
          </a:prstGeom>
        </p:spPr>
        <p:txBody>
          <a:bodyPr wrap="square">
            <a:spAutoFit/>
          </a:bodyPr>
          <a:lstStyle/>
          <a:p>
            <a:r>
              <a:rPr lang="en-US" dirty="0">
                <a:solidFill>
                  <a:srgbClr val="354886"/>
                </a:solidFill>
                <a:cs typeface="Calibri"/>
              </a:rPr>
              <a:t>- i.e. for same touch stimulus, coincidence of shock leads to induction of plasticity in both synaptic strength and behavior.</a:t>
            </a:r>
            <a:endParaRPr lang="en-US" dirty="0"/>
          </a:p>
        </p:txBody>
      </p:sp>
      <p:sp>
        <p:nvSpPr>
          <p:cNvPr id="9" name="Lightning Bolt 8"/>
          <p:cNvSpPr/>
          <p:nvPr/>
        </p:nvSpPr>
        <p:spPr>
          <a:xfrm>
            <a:off x="1244019" y="2254245"/>
            <a:ext cx="639807" cy="698500"/>
          </a:xfrm>
          <a:prstGeom prst="lightningBolt">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V="1">
            <a:off x="1233436" y="3640037"/>
            <a:ext cx="485293" cy="392213"/>
          </a:xfrm>
          <a:prstGeom prst="straightConnector1">
            <a:avLst/>
          </a:prstGeom>
          <a:ln w="38100" cmpd="sng">
            <a:solidFill>
              <a:srgbClr val="0000FF">
                <a:alpha val="84000"/>
              </a:srgbClr>
            </a:solidFill>
            <a:headEnd type="none"/>
            <a:tailEnd type="oval" w="lg" len="lg"/>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50085" y="124912"/>
            <a:ext cx="8793462" cy="553998"/>
          </a:xfrm>
          <a:prstGeom prst="rect">
            <a:avLst/>
          </a:prstGeom>
          <a:noFill/>
        </p:spPr>
        <p:txBody>
          <a:bodyPr wrap="square" rtlCol="0">
            <a:spAutoFit/>
          </a:bodyPr>
          <a:lstStyle/>
          <a:p>
            <a:pPr algn="ctr"/>
            <a:r>
              <a:rPr lang="en-US" sz="3000" dirty="0">
                <a:latin typeface="Corbel"/>
                <a:cs typeface="Corbel"/>
              </a:rPr>
              <a:t>Facilitating plasticity:  </a:t>
            </a:r>
            <a:r>
              <a:rPr lang="en-US" sz="3000" dirty="0" err="1">
                <a:latin typeface="Corbel"/>
                <a:cs typeface="Corbel"/>
              </a:rPr>
              <a:t>neuromodulators</a:t>
            </a:r>
            <a:endParaRPr lang="en-US" sz="3000" dirty="0">
              <a:latin typeface="Corbel"/>
              <a:cs typeface="Corbel"/>
            </a:endParaRPr>
          </a:p>
        </p:txBody>
      </p:sp>
      <p:pic>
        <p:nvPicPr>
          <p:cNvPr id="1034" name="Picture 10" descr="https://home.hellodriven.com/wp-content/uploads/2019/08/serotonin-pathway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885" y="1174331"/>
            <a:ext cx="8357790" cy="4697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587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936176" y="2133600"/>
            <a:ext cx="1842193" cy="2165568"/>
            <a:chOff x="602102" y="1103609"/>
            <a:chExt cx="4213315" cy="5040203"/>
          </a:xfrm>
        </p:grpSpPr>
        <p:pic>
          <p:nvPicPr>
            <p:cNvPr id="4" name="Picture 3"/>
            <p:cNvPicPr>
              <a:picLocks noChangeAspect="1"/>
            </p:cNvPicPr>
            <p:nvPr/>
          </p:nvPicPr>
          <p:blipFill>
            <a:blip r:embed="rId2"/>
            <a:srcRect l="6672" t="34745" r="53010" b="21233"/>
            <a:stretch>
              <a:fillRect/>
            </a:stretch>
          </p:blipFill>
          <p:spPr>
            <a:xfrm>
              <a:off x="602102" y="1103609"/>
              <a:ext cx="4213315" cy="2420641"/>
            </a:xfrm>
            <a:prstGeom prst="rect">
              <a:avLst/>
            </a:prstGeom>
          </p:spPr>
        </p:pic>
        <p:pic>
          <p:nvPicPr>
            <p:cNvPr id="5" name="Picture 4"/>
            <p:cNvPicPr>
              <a:picLocks noChangeAspect="1"/>
            </p:cNvPicPr>
            <p:nvPr/>
          </p:nvPicPr>
          <p:blipFill>
            <a:blip r:embed="rId2"/>
            <a:srcRect l="65580" t="7999" r="3481" b="58913"/>
            <a:stretch>
              <a:fillRect/>
            </a:stretch>
          </p:blipFill>
          <p:spPr>
            <a:xfrm>
              <a:off x="602102" y="3682999"/>
              <a:ext cx="4213315" cy="2460813"/>
            </a:xfrm>
            <a:prstGeom prst="rect">
              <a:avLst/>
            </a:prstGeom>
          </p:spPr>
        </p:pic>
      </p:grpSp>
      <p:pic>
        <p:nvPicPr>
          <p:cNvPr id="6" name="Picture 5" descr="8"/>
          <p:cNvPicPr>
            <a:picLocks noChangeAspect="1" noChangeArrowheads="1"/>
          </p:cNvPicPr>
          <p:nvPr/>
        </p:nvPicPr>
        <p:blipFill rotWithShape="1">
          <a:blip r:embed="rId3"/>
          <a:srcRect r="5089" b="44846"/>
          <a:stretch/>
        </p:blipFill>
        <p:spPr bwMode="auto">
          <a:xfrm>
            <a:off x="414109" y="4712782"/>
            <a:ext cx="2547705" cy="1467978"/>
          </a:xfrm>
          <a:prstGeom prst="rect">
            <a:avLst/>
          </a:prstGeom>
          <a:noFill/>
          <a:ln w="9525">
            <a:noFill/>
            <a:miter lim="800000"/>
            <a:headEnd/>
            <a:tailEnd/>
          </a:ln>
        </p:spPr>
      </p:pic>
      <p:sp>
        <p:nvSpPr>
          <p:cNvPr id="7" name="TextBox 6"/>
          <p:cNvSpPr txBox="1"/>
          <p:nvPr/>
        </p:nvSpPr>
        <p:spPr>
          <a:xfrm>
            <a:off x="150085" y="138926"/>
            <a:ext cx="8793462" cy="553998"/>
          </a:xfrm>
          <a:prstGeom prst="rect">
            <a:avLst/>
          </a:prstGeom>
          <a:noFill/>
        </p:spPr>
        <p:txBody>
          <a:bodyPr wrap="square" rtlCol="0">
            <a:spAutoFit/>
          </a:bodyPr>
          <a:lstStyle/>
          <a:p>
            <a:pPr algn="ctr"/>
            <a:r>
              <a:rPr lang="en-US" sz="3000" dirty="0">
                <a:latin typeface="Corbel"/>
                <a:cs typeface="Corbel"/>
              </a:rPr>
              <a:t>Critical periods - reminder</a:t>
            </a:r>
          </a:p>
        </p:txBody>
      </p:sp>
      <p:sp>
        <p:nvSpPr>
          <p:cNvPr id="8" name="Rectangle 7"/>
          <p:cNvSpPr/>
          <p:nvPr/>
        </p:nvSpPr>
        <p:spPr>
          <a:xfrm rot="16200000">
            <a:off x="137011" y="2360851"/>
            <a:ext cx="884887" cy="323165"/>
          </a:xfrm>
          <a:prstGeom prst="rect">
            <a:avLst/>
          </a:prstGeom>
        </p:spPr>
        <p:txBody>
          <a:bodyPr wrap="square">
            <a:spAutoFit/>
          </a:bodyPr>
          <a:lstStyle/>
          <a:p>
            <a:r>
              <a:rPr lang="en-US" sz="1500" dirty="0"/>
              <a:t>normal</a:t>
            </a:r>
          </a:p>
        </p:txBody>
      </p:sp>
      <p:sp>
        <p:nvSpPr>
          <p:cNvPr id="9" name="Rectangle 8">
            <a:extLst>
              <a:ext uri="{FF2B5EF4-FFF2-40B4-BE49-F238E27FC236}">
                <a16:creationId xmlns:a16="http://schemas.microsoft.com/office/drawing/2014/main" id="{521879FB-9188-1345-8047-263D89866034}"/>
              </a:ext>
            </a:extLst>
          </p:cNvPr>
          <p:cNvSpPr/>
          <p:nvPr/>
        </p:nvSpPr>
        <p:spPr>
          <a:xfrm rot="16200000">
            <a:off x="-48082" y="3461817"/>
            <a:ext cx="1290811" cy="553998"/>
          </a:xfrm>
          <a:prstGeom prst="rect">
            <a:avLst/>
          </a:prstGeom>
        </p:spPr>
        <p:txBody>
          <a:bodyPr wrap="square">
            <a:spAutoFit/>
          </a:bodyPr>
          <a:lstStyle/>
          <a:p>
            <a:pPr algn="ctr"/>
            <a:r>
              <a:rPr lang="en-US" sz="1500" dirty="0"/>
              <a:t>monocular deprivation</a:t>
            </a:r>
          </a:p>
        </p:txBody>
      </p:sp>
      <p:pic>
        <p:nvPicPr>
          <p:cNvPr id="10" name="Picture 2" descr="Neuroscience5e-Fig-24">
            <a:extLst>
              <a:ext uri="{FF2B5EF4-FFF2-40B4-BE49-F238E27FC236}">
                <a16:creationId xmlns:a16="http://schemas.microsoft.com/office/drawing/2014/main" id="{222FB409-D6E5-9548-879F-B9F173A5A82F}"/>
              </a:ext>
            </a:extLst>
          </p:cNvPr>
          <p:cNvPicPr>
            <a:picLocks noChangeAspect="1" noChangeArrowheads="1"/>
          </p:cNvPicPr>
          <p:nvPr/>
        </p:nvPicPr>
        <p:blipFill>
          <a:blip r:embed="rId4"/>
          <a:srcRect b="7463"/>
          <a:stretch>
            <a:fillRect/>
          </a:stretch>
        </p:blipFill>
        <p:spPr bwMode="auto">
          <a:xfrm>
            <a:off x="3487061" y="4745709"/>
            <a:ext cx="2482667" cy="1649312"/>
          </a:xfrm>
          <a:prstGeom prst="rect">
            <a:avLst/>
          </a:prstGeom>
          <a:noFill/>
          <a:ln w="9525">
            <a:noFill/>
            <a:miter lim="800000"/>
            <a:headEnd/>
            <a:tailEnd/>
          </a:ln>
          <a:effectLst/>
        </p:spPr>
      </p:pic>
      <p:grpSp>
        <p:nvGrpSpPr>
          <p:cNvPr id="11" name="Group 10">
            <a:extLst>
              <a:ext uri="{FF2B5EF4-FFF2-40B4-BE49-F238E27FC236}">
                <a16:creationId xmlns:a16="http://schemas.microsoft.com/office/drawing/2014/main" id="{E47F6D62-532C-B041-B7B4-6CE17986A3BA}"/>
              </a:ext>
            </a:extLst>
          </p:cNvPr>
          <p:cNvGrpSpPr/>
          <p:nvPr/>
        </p:nvGrpSpPr>
        <p:grpSpPr>
          <a:xfrm>
            <a:off x="3571686" y="1417610"/>
            <a:ext cx="2080125" cy="3121470"/>
            <a:chOff x="745024" y="3207961"/>
            <a:chExt cx="3810001" cy="5982628"/>
          </a:xfrm>
        </p:grpSpPr>
        <p:pic>
          <p:nvPicPr>
            <p:cNvPr id="12" name="Picture 11">
              <a:extLst>
                <a:ext uri="{FF2B5EF4-FFF2-40B4-BE49-F238E27FC236}">
                  <a16:creationId xmlns:a16="http://schemas.microsoft.com/office/drawing/2014/main" id="{656BBE3F-6E12-634E-9E37-4C1B5EE8688C}"/>
                </a:ext>
              </a:extLst>
            </p:cNvPr>
            <p:cNvPicPr>
              <a:picLocks noChangeAspect="1"/>
            </p:cNvPicPr>
            <p:nvPr/>
          </p:nvPicPr>
          <p:blipFill>
            <a:blip r:embed="rId5"/>
            <a:stretch>
              <a:fillRect/>
            </a:stretch>
          </p:blipFill>
          <p:spPr>
            <a:xfrm>
              <a:off x="745024" y="6482376"/>
              <a:ext cx="3810001" cy="2708213"/>
            </a:xfrm>
            <a:prstGeom prst="rect">
              <a:avLst/>
            </a:prstGeom>
          </p:spPr>
        </p:pic>
        <p:pic>
          <p:nvPicPr>
            <p:cNvPr id="13" name="Picture 12">
              <a:extLst>
                <a:ext uri="{FF2B5EF4-FFF2-40B4-BE49-F238E27FC236}">
                  <a16:creationId xmlns:a16="http://schemas.microsoft.com/office/drawing/2014/main" id="{02FD4E76-D39F-DC42-BFC5-C76B00E65778}"/>
                </a:ext>
              </a:extLst>
            </p:cNvPr>
            <p:cNvPicPr>
              <a:picLocks noChangeAspect="1"/>
            </p:cNvPicPr>
            <p:nvPr/>
          </p:nvPicPr>
          <p:blipFill>
            <a:blip r:embed="rId6"/>
            <a:stretch>
              <a:fillRect/>
            </a:stretch>
          </p:blipFill>
          <p:spPr>
            <a:xfrm>
              <a:off x="745024" y="3207961"/>
              <a:ext cx="3770440" cy="2900338"/>
            </a:xfrm>
            <a:prstGeom prst="rect">
              <a:avLst/>
            </a:prstGeom>
          </p:spPr>
        </p:pic>
      </p:grpSp>
      <p:pic>
        <p:nvPicPr>
          <p:cNvPr id="14" name="Picture 13">
            <a:extLst>
              <a:ext uri="{FF2B5EF4-FFF2-40B4-BE49-F238E27FC236}">
                <a16:creationId xmlns:a16="http://schemas.microsoft.com/office/drawing/2014/main" id="{81F752D1-AADE-2243-A381-3837119E29CE}"/>
              </a:ext>
            </a:extLst>
          </p:cNvPr>
          <p:cNvPicPr>
            <a:picLocks noChangeAspect="1"/>
          </p:cNvPicPr>
          <p:nvPr/>
        </p:nvPicPr>
        <p:blipFill>
          <a:blip r:embed="rId7">
            <a:lum contrast="4000"/>
          </a:blip>
          <a:stretch>
            <a:fillRect/>
          </a:stretch>
        </p:blipFill>
        <p:spPr>
          <a:xfrm>
            <a:off x="6515795" y="1939314"/>
            <a:ext cx="2209683" cy="1737646"/>
          </a:xfrm>
          <a:prstGeom prst="rect">
            <a:avLst/>
          </a:prstGeom>
        </p:spPr>
      </p:pic>
      <p:pic>
        <p:nvPicPr>
          <p:cNvPr id="15" name="Picture 14">
            <a:extLst>
              <a:ext uri="{FF2B5EF4-FFF2-40B4-BE49-F238E27FC236}">
                <a16:creationId xmlns:a16="http://schemas.microsoft.com/office/drawing/2014/main" id="{791668A0-E0EE-0C48-98E7-ADDD5697700A}"/>
              </a:ext>
            </a:extLst>
          </p:cNvPr>
          <p:cNvPicPr>
            <a:picLocks noChangeAspect="1"/>
          </p:cNvPicPr>
          <p:nvPr/>
        </p:nvPicPr>
        <p:blipFill>
          <a:blip r:embed="rId8">
            <a:lum bright="-11000" contrast="32000"/>
          </a:blip>
          <a:stretch>
            <a:fillRect/>
          </a:stretch>
        </p:blipFill>
        <p:spPr>
          <a:xfrm>
            <a:off x="6570287" y="3808694"/>
            <a:ext cx="2218023" cy="1863139"/>
          </a:xfrm>
          <a:prstGeom prst="rect">
            <a:avLst/>
          </a:prstGeom>
        </p:spPr>
      </p:pic>
      <p:sp>
        <p:nvSpPr>
          <p:cNvPr id="16" name="Rectangle 15">
            <a:extLst>
              <a:ext uri="{FF2B5EF4-FFF2-40B4-BE49-F238E27FC236}">
                <a16:creationId xmlns:a16="http://schemas.microsoft.com/office/drawing/2014/main" id="{D9BCF046-32FA-C245-A6D9-2BA9A532142F}"/>
              </a:ext>
            </a:extLst>
          </p:cNvPr>
          <p:cNvSpPr/>
          <p:nvPr/>
        </p:nvSpPr>
        <p:spPr>
          <a:xfrm>
            <a:off x="449278" y="908781"/>
            <a:ext cx="2030385" cy="400110"/>
          </a:xfrm>
          <a:prstGeom prst="rect">
            <a:avLst/>
          </a:prstGeom>
        </p:spPr>
        <p:txBody>
          <a:bodyPr wrap="square">
            <a:spAutoFit/>
          </a:bodyPr>
          <a:lstStyle/>
          <a:p>
            <a:r>
              <a:rPr lang="en-US" sz="2000" dirty="0">
                <a:solidFill>
                  <a:srgbClr val="354886"/>
                </a:solidFill>
                <a:cs typeface="Calibri"/>
              </a:rPr>
              <a:t>Cat visual cortex</a:t>
            </a:r>
            <a:endParaRPr lang="en-US" sz="2000" dirty="0"/>
          </a:p>
        </p:txBody>
      </p:sp>
      <p:sp>
        <p:nvSpPr>
          <p:cNvPr id="18" name="Rectangle 17">
            <a:extLst>
              <a:ext uri="{FF2B5EF4-FFF2-40B4-BE49-F238E27FC236}">
                <a16:creationId xmlns:a16="http://schemas.microsoft.com/office/drawing/2014/main" id="{7902C458-4E69-134C-9261-6A0E6722E88C}"/>
              </a:ext>
            </a:extLst>
          </p:cNvPr>
          <p:cNvSpPr/>
          <p:nvPr/>
        </p:nvSpPr>
        <p:spPr>
          <a:xfrm>
            <a:off x="3583025" y="908781"/>
            <a:ext cx="2030385" cy="400110"/>
          </a:xfrm>
          <a:prstGeom prst="rect">
            <a:avLst/>
          </a:prstGeom>
        </p:spPr>
        <p:txBody>
          <a:bodyPr wrap="square">
            <a:spAutoFit/>
          </a:bodyPr>
          <a:lstStyle/>
          <a:p>
            <a:r>
              <a:rPr lang="en-US" sz="2000" dirty="0">
                <a:solidFill>
                  <a:srgbClr val="354886"/>
                </a:solidFill>
                <a:cs typeface="Calibri"/>
              </a:rPr>
              <a:t>Human language</a:t>
            </a:r>
            <a:endParaRPr lang="en-US" sz="2000" dirty="0"/>
          </a:p>
        </p:txBody>
      </p:sp>
      <p:sp>
        <p:nvSpPr>
          <p:cNvPr id="19" name="Rectangle 18">
            <a:extLst>
              <a:ext uri="{FF2B5EF4-FFF2-40B4-BE49-F238E27FC236}">
                <a16:creationId xmlns:a16="http://schemas.microsoft.com/office/drawing/2014/main" id="{60C679D9-9D76-A34B-BBC0-4106E4B4FAD6}"/>
              </a:ext>
            </a:extLst>
          </p:cNvPr>
          <p:cNvSpPr/>
          <p:nvPr/>
        </p:nvSpPr>
        <p:spPr>
          <a:xfrm>
            <a:off x="6587641" y="908781"/>
            <a:ext cx="2030385" cy="400110"/>
          </a:xfrm>
          <a:prstGeom prst="rect">
            <a:avLst/>
          </a:prstGeom>
        </p:spPr>
        <p:txBody>
          <a:bodyPr wrap="square">
            <a:spAutoFit/>
          </a:bodyPr>
          <a:lstStyle/>
          <a:p>
            <a:r>
              <a:rPr lang="en-US" sz="2000" dirty="0">
                <a:solidFill>
                  <a:srgbClr val="354886"/>
                </a:solidFill>
                <a:cs typeface="Calibri"/>
              </a:rPr>
              <a:t>Musical ‘ability’</a:t>
            </a:r>
            <a:endParaRPr lang="en-US" sz="2000" dirty="0"/>
          </a:p>
        </p:txBody>
      </p:sp>
    </p:spTree>
    <p:extLst>
      <p:ext uri="{BB962C8B-B14F-4D97-AF65-F5344CB8AC3E}">
        <p14:creationId xmlns:p14="http://schemas.microsoft.com/office/powerpoint/2010/main" val="19674421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50085" y="124912"/>
            <a:ext cx="8793462" cy="553998"/>
          </a:xfrm>
          <a:prstGeom prst="rect">
            <a:avLst/>
          </a:prstGeom>
          <a:noFill/>
        </p:spPr>
        <p:txBody>
          <a:bodyPr wrap="square" rtlCol="0">
            <a:spAutoFit/>
          </a:bodyPr>
          <a:lstStyle/>
          <a:p>
            <a:pPr algn="ctr"/>
            <a:r>
              <a:rPr lang="en-US" sz="3000" dirty="0">
                <a:latin typeface="Corbel"/>
                <a:cs typeface="Corbel"/>
              </a:rPr>
              <a:t>Facilitating plasticity:  </a:t>
            </a:r>
            <a:r>
              <a:rPr lang="en-US" sz="3000" dirty="0" err="1">
                <a:latin typeface="Corbel"/>
                <a:cs typeface="Corbel"/>
              </a:rPr>
              <a:t>neuromodulators</a:t>
            </a:r>
            <a:endParaRPr lang="en-US" sz="3000" dirty="0">
              <a:latin typeface="Corbel"/>
              <a:cs typeface="Corbel"/>
            </a:endParaRPr>
          </a:p>
        </p:txBody>
      </p:sp>
      <p:pic>
        <p:nvPicPr>
          <p:cNvPr id="1032" name="Picture 8" descr="A critical role for serotonin in restoring ocular dominance plasticity in the adult visual cortex. Enhancing serotonergic transmission through exposure to environmental enrichment or administration of a chronic treatment with fluoxetine reinstates ocular dominance plasticity in adult rats. We propose a model in which serotonin drives a reduction of GABAergic inhibition and an increase in BDNF levels in the visual cortex. The graph on the right depicts the time course of the critical period for plasticity in response to monocular deprivation in rodents, and the reopening of plasticity achievable, though to a slightly reduced extent, at multiple distinct ages in adulthood (red arrows). Ocular dominance plasticity is normalized to the critical period peak’s level.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371" y="1750163"/>
            <a:ext cx="8759176" cy="3319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473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680940" y="1216909"/>
            <a:ext cx="4989610" cy="4011256"/>
          </a:xfrm>
          <a:prstGeom prst="rect">
            <a:avLst/>
          </a:prstGeom>
        </p:spPr>
      </p:pic>
      <p:sp>
        <p:nvSpPr>
          <p:cNvPr id="14" name="TextBox 13"/>
          <p:cNvSpPr txBox="1"/>
          <p:nvPr/>
        </p:nvSpPr>
        <p:spPr>
          <a:xfrm>
            <a:off x="150085" y="124912"/>
            <a:ext cx="8793462" cy="553998"/>
          </a:xfrm>
          <a:prstGeom prst="rect">
            <a:avLst/>
          </a:prstGeom>
          <a:noFill/>
        </p:spPr>
        <p:txBody>
          <a:bodyPr wrap="square" rtlCol="0">
            <a:spAutoFit/>
          </a:bodyPr>
          <a:lstStyle/>
          <a:p>
            <a:pPr algn="ctr"/>
            <a:r>
              <a:rPr lang="en-US" sz="3000" dirty="0">
                <a:latin typeface="Corbel"/>
                <a:cs typeface="Corbel"/>
              </a:rPr>
              <a:t>Facilitating plasticity: </a:t>
            </a:r>
            <a:r>
              <a:rPr lang="en-US" sz="3000" dirty="0" err="1">
                <a:latin typeface="Corbel"/>
                <a:cs typeface="Corbel"/>
              </a:rPr>
              <a:t>neuromodulators</a:t>
            </a:r>
            <a:endParaRPr lang="en-US" sz="3000" dirty="0">
              <a:latin typeface="Corbel"/>
              <a:cs typeface="Corbel"/>
            </a:endParaRPr>
          </a:p>
        </p:txBody>
      </p:sp>
      <p:sp>
        <p:nvSpPr>
          <p:cNvPr id="15" name="Rectangle 14"/>
          <p:cNvSpPr/>
          <p:nvPr/>
        </p:nvSpPr>
        <p:spPr>
          <a:xfrm>
            <a:off x="6329273" y="1078421"/>
            <a:ext cx="2263949" cy="1754327"/>
          </a:xfrm>
          <a:prstGeom prst="rect">
            <a:avLst/>
          </a:prstGeom>
        </p:spPr>
        <p:txBody>
          <a:bodyPr wrap="square">
            <a:spAutoFit/>
          </a:bodyPr>
          <a:lstStyle/>
          <a:p>
            <a:r>
              <a:rPr lang="en-US" dirty="0">
                <a:solidFill>
                  <a:srgbClr val="354886"/>
                </a:solidFill>
                <a:cs typeface="Calibri"/>
              </a:rPr>
              <a:t>- basal forebrain (nucleus </a:t>
            </a:r>
            <a:r>
              <a:rPr lang="en-US" dirty="0" err="1">
                <a:solidFill>
                  <a:srgbClr val="354886"/>
                </a:solidFill>
                <a:cs typeface="Calibri"/>
              </a:rPr>
              <a:t>basalis</a:t>
            </a:r>
            <a:r>
              <a:rPr lang="en-US" dirty="0">
                <a:solidFill>
                  <a:srgbClr val="354886"/>
                </a:solidFill>
                <a:cs typeface="Calibri"/>
              </a:rPr>
              <a:t>) and brainstem </a:t>
            </a:r>
            <a:r>
              <a:rPr lang="en-US" dirty="0" err="1">
                <a:solidFill>
                  <a:srgbClr val="354886"/>
                </a:solidFill>
                <a:cs typeface="Calibri"/>
              </a:rPr>
              <a:t>ACh</a:t>
            </a:r>
            <a:r>
              <a:rPr lang="en-US" dirty="0">
                <a:solidFill>
                  <a:srgbClr val="354886"/>
                </a:solidFill>
                <a:cs typeface="Calibri"/>
              </a:rPr>
              <a:t> systems:  composed largely of cholinergic neurons</a:t>
            </a:r>
            <a:endParaRPr lang="en-US" dirty="0">
              <a:solidFill>
                <a:srgbClr val="354886"/>
              </a:solidFill>
              <a:latin typeface="Calibri"/>
              <a:cs typeface="Calibri"/>
            </a:endParaRPr>
          </a:p>
        </p:txBody>
      </p:sp>
      <p:sp>
        <p:nvSpPr>
          <p:cNvPr id="16" name="Rectangle 15"/>
          <p:cNvSpPr/>
          <p:nvPr/>
        </p:nvSpPr>
        <p:spPr>
          <a:xfrm>
            <a:off x="1529741" y="5687687"/>
            <a:ext cx="6672342" cy="646331"/>
          </a:xfrm>
          <a:prstGeom prst="rect">
            <a:avLst/>
          </a:prstGeom>
        </p:spPr>
        <p:txBody>
          <a:bodyPr wrap="square">
            <a:spAutoFit/>
          </a:bodyPr>
          <a:lstStyle/>
          <a:p>
            <a:r>
              <a:rPr lang="en-US" dirty="0">
                <a:solidFill>
                  <a:srgbClr val="354886"/>
                </a:solidFill>
                <a:cs typeface="Calibri"/>
              </a:rPr>
              <a:t>- </a:t>
            </a:r>
            <a:r>
              <a:rPr lang="en-US" dirty="0" err="1">
                <a:solidFill>
                  <a:srgbClr val="354886"/>
                </a:solidFill>
                <a:cs typeface="Calibri"/>
              </a:rPr>
              <a:t>ACh</a:t>
            </a:r>
            <a:r>
              <a:rPr lang="en-US" dirty="0">
                <a:solidFill>
                  <a:srgbClr val="354886"/>
                </a:solidFill>
                <a:cs typeface="Calibri"/>
              </a:rPr>
              <a:t> system is activated most strongly when a sensory stimulus is salient / surprising / engages attention in demanding contexts</a:t>
            </a:r>
            <a:endParaRPr lang="en-US" dirty="0">
              <a:solidFill>
                <a:srgbClr val="354886"/>
              </a:solidFill>
              <a:latin typeface="Calibri"/>
              <a:cs typeface="Calibri"/>
            </a:endParaRPr>
          </a:p>
        </p:txBody>
      </p:sp>
      <p:sp>
        <p:nvSpPr>
          <p:cNvPr id="17" name="Rectangle 16"/>
          <p:cNvSpPr/>
          <p:nvPr/>
        </p:nvSpPr>
        <p:spPr>
          <a:xfrm>
            <a:off x="6350884" y="2983339"/>
            <a:ext cx="2335916" cy="2308324"/>
          </a:xfrm>
          <a:prstGeom prst="rect">
            <a:avLst/>
          </a:prstGeom>
        </p:spPr>
        <p:txBody>
          <a:bodyPr wrap="square">
            <a:spAutoFit/>
          </a:bodyPr>
          <a:lstStyle/>
          <a:p>
            <a:r>
              <a:rPr lang="en-US" dirty="0">
                <a:solidFill>
                  <a:srgbClr val="354886"/>
                </a:solidFill>
                <a:cs typeface="Calibri"/>
              </a:rPr>
              <a:t>- project long-range axons broadly throughout the brain, including sensory cortical areas  </a:t>
            </a:r>
            <a:r>
              <a:rPr lang="en-US" dirty="0">
                <a:solidFill>
                  <a:srgbClr val="354886"/>
                </a:solidFill>
                <a:cs typeface="Calibri"/>
                <a:sym typeface="Wingdings"/>
              </a:rPr>
              <a:t>  </a:t>
            </a:r>
            <a:r>
              <a:rPr lang="en-US" dirty="0">
                <a:solidFill>
                  <a:srgbClr val="354886"/>
                </a:solidFill>
                <a:cs typeface="Calibri"/>
              </a:rPr>
              <a:t>widespread </a:t>
            </a:r>
            <a:r>
              <a:rPr lang="en-US" dirty="0" err="1">
                <a:solidFill>
                  <a:srgbClr val="354886"/>
                </a:solidFill>
                <a:cs typeface="Calibri"/>
              </a:rPr>
              <a:t>ACh</a:t>
            </a:r>
            <a:r>
              <a:rPr lang="en-US" dirty="0">
                <a:solidFill>
                  <a:srgbClr val="354886"/>
                </a:solidFill>
                <a:cs typeface="Calibri"/>
              </a:rPr>
              <a:t> release; facilitates plasticity</a:t>
            </a:r>
            <a:endParaRPr lang="en-US" dirty="0">
              <a:solidFill>
                <a:srgbClr val="354886"/>
              </a:solidFill>
              <a:latin typeface="Calibri"/>
              <a:cs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5"/>
          <p:cNvGrpSpPr/>
          <p:nvPr/>
        </p:nvGrpSpPr>
        <p:grpSpPr>
          <a:xfrm>
            <a:off x="1090746" y="2949632"/>
            <a:ext cx="4031582" cy="2109675"/>
            <a:chOff x="1004019" y="1247424"/>
            <a:chExt cx="6088573" cy="3214954"/>
          </a:xfrm>
        </p:grpSpPr>
        <p:pic>
          <p:nvPicPr>
            <p:cNvPr id="2" name="Picture 1"/>
            <p:cNvPicPr>
              <a:picLocks noChangeAspect="1"/>
            </p:cNvPicPr>
            <p:nvPr/>
          </p:nvPicPr>
          <p:blipFill rotWithShape="1">
            <a:blip r:embed="rId2"/>
            <a:srcRect r="18391"/>
            <a:stretch/>
          </p:blipFill>
          <p:spPr>
            <a:xfrm>
              <a:off x="1004019" y="1247424"/>
              <a:ext cx="6088573" cy="2903098"/>
            </a:xfrm>
            <a:prstGeom prst="rect">
              <a:avLst/>
            </a:prstGeom>
          </p:spPr>
        </p:pic>
        <p:sp>
          <p:nvSpPr>
            <p:cNvPr id="4" name="Rectangle 3"/>
            <p:cNvSpPr/>
            <p:nvPr/>
          </p:nvSpPr>
          <p:spPr>
            <a:xfrm>
              <a:off x="1004019" y="3787635"/>
              <a:ext cx="481473" cy="62371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4410895" y="3838666"/>
              <a:ext cx="481473" cy="62371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Rectangle 6"/>
          <p:cNvSpPr/>
          <p:nvPr/>
        </p:nvSpPr>
        <p:spPr>
          <a:xfrm>
            <a:off x="6148917" y="3012149"/>
            <a:ext cx="2476500" cy="1754326"/>
          </a:xfrm>
          <a:prstGeom prst="rect">
            <a:avLst/>
          </a:prstGeom>
        </p:spPr>
        <p:txBody>
          <a:bodyPr wrap="square">
            <a:spAutoFit/>
          </a:bodyPr>
          <a:lstStyle/>
          <a:p>
            <a:r>
              <a:rPr lang="en-US" dirty="0">
                <a:solidFill>
                  <a:srgbClr val="354886"/>
                </a:solidFill>
                <a:cs typeface="Calibri"/>
              </a:rPr>
              <a:t>- expose to 9KHz tones while stimulating nucleus basalis to release acetylcholine  </a:t>
            </a:r>
            <a:r>
              <a:rPr lang="en-US" dirty="0">
                <a:solidFill>
                  <a:srgbClr val="354886"/>
                </a:solidFill>
                <a:cs typeface="Calibri"/>
                <a:sym typeface="Wingdings" pitchFamily="2" charset="2"/>
              </a:rPr>
              <a:t> dramatic increase in cortical area</a:t>
            </a:r>
            <a:endParaRPr lang="en-US" dirty="0">
              <a:solidFill>
                <a:srgbClr val="354886"/>
              </a:solidFill>
              <a:latin typeface="Calibri"/>
              <a:cs typeface="Calibri"/>
            </a:endParaRPr>
          </a:p>
        </p:txBody>
      </p:sp>
      <p:sp>
        <p:nvSpPr>
          <p:cNvPr id="8" name="Rectangle 7"/>
          <p:cNvSpPr/>
          <p:nvPr/>
        </p:nvSpPr>
        <p:spPr>
          <a:xfrm>
            <a:off x="1631799" y="5710725"/>
            <a:ext cx="5789089" cy="646331"/>
          </a:xfrm>
          <a:prstGeom prst="rect">
            <a:avLst/>
          </a:prstGeom>
        </p:spPr>
        <p:txBody>
          <a:bodyPr wrap="square">
            <a:spAutoFit/>
          </a:bodyPr>
          <a:lstStyle/>
          <a:p>
            <a:r>
              <a:rPr lang="en-US" dirty="0">
                <a:solidFill>
                  <a:srgbClr val="354886"/>
                </a:solidFill>
                <a:cs typeface="Calibri"/>
              </a:rPr>
              <a:t>- </a:t>
            </a:r>
            <a:r>
              <a:rPr lang="en-US" dirty="0" err="1">
                <a:solidFill>
                  <a:srgbClr val="354886"/>
                </a:solidFill>
                <a:cs typeface="Calibri"/>
              </a:rPr>
              <a:t>ACh</a:t>
            </a:r>
            <a:r>
              <a:rPr lang="en-US" dirty="0">
                <a:solidFill>
                  <a:srgbClr val="354886"/>
                </a:solidFill>
                <a:cs typeface="Calibri"/>
              </a:rPr>
              <a:t> leads to substantial reorganization of the frequency map  </a:t>
            </a:r>
            <a:r>
              <a:rPr lang="en-US" dirty="0">
                <a:solidFill>
                  <a:srgbClr val="354886"/>
                </a:solidFill>
                <a:cs typeface="Calibri"/>
                <a:sym typeface="Wingdings"/>
              </a:rPr>
              <a:t>  </a:t>
            </a:r>
            <a:r>
              <a:rPr lang="en-US" u="sng" dirty="0">
                <a:solidFill>
                  <a:srgbClr val="354886"/>
                </a:solidFill>
                <a:cs typeface="Calibri"/>
                <a:sym typeface="Wingdings"/>
              </a:rPr>
              <a:t>increased representation</a:t>
            </a:r>
            <a:r>
              <a:rPr lang="en-US" dirty="0">
                <a:solidFill>
                  <a:srgbClr val="354886"/>
                </a:solidFill>
                <a:cs typeface="Calibri"/>
                <a:sym typeface="Wingdings"/>
              </a:rPr>
              <a:t> of the ‘paired’ tone </a:t>
            </a:r>
            <a:r>
              <a:rPr lang="en-US" dirty="0">
                <a:solidFill>
                  <a:srgbClr val="354886"/>
                </a:solidFill>
                <a:cs typeface="Calibri"/>
              </a:rPr>
              <a:t>  </a:t>
            </a:r>
            <a:endParaRPr lang="en-US" dirty="0">
              <a:solidFill>
                <a:srgbClr val="354886"/>
              </a:solidFill>
              <a:latin typeface="Calibri"/>
              <a:cs typeface="Calibri"/>
            </a:endParaRPr>
          </a:p>
        </p:txBody>
      </p:sp>
      <p:sp>
        <p:nvSpPr>
          <p:cNvPr id="10" name="TextBox 9"/>
          <p:cNvSpPr txBox="1"/>
          <p:nvPr/>
        </p:nvSpPr>
        <p:spPr>
          <a:xfrm>
            <a:off x="150085" y="124912"/>
            <a:ext cx="8793462" cy="553998"/>
          </a:xfrm>
          <a:prstGeom prst="rect">
            <a:avLst/>
          </a:prstGeom>
          <a:noFill/>
        </p:spPr>
        <p:txBody>
          <a:bodyPr wrap="square" rtlCol="0">
            <a:spAutoFit/>
          </a:bodyPr>
          <a:lstStyle/>
          <a:p>
            <a:pPr algn="ctr"/>
            <a:r>
              <a:rPr lang="en-US" sz="3000" dirty="0">
                <a:latin typeface="Corbel"/>
                <a:cs typeface="Corbel"/>
              </a:rPr>
              <a:t>Facilitating plasticity:  </a:t>
            </a:r>
            <a:r>
              <a:rPr lang="en-US" sz="3000" dirty="0" err="1">
                <a:latin typeface="Corbel"/>
                <a:cs typeface="Corbel"/>
              </a:rPr>
              <a:t>neuromodulators</a:t>
            </a:r>
            <a:endParaRPr lang="en-US" sz="3000" dirty="0">
              <a:latin typeface="Corbel"/>
              <a:cs typeface="Corbel"/>
            </a:endParaRPr>
          </a:p>
        </p:txBody>
      </p:sp>
      <p:sp>
        <p:nvSpPr>
          <p:cNvPr id="12" name="TextBox 11"/>
          <p:cNvSpPr txBox="1"/>
          <p:nvPr/>
        </p:nvSpPr>
        <p:spPr>
          <a:xfrm>
            <a:off x="1631799" y="5017071"/>
            <a:ext cx="3782030" cy="400110"/>
          </a:xfrm>
          <a:prstGeom prst="rect">
            <a:avLst/>
          </a:prstGeom>
          <a:noFill/>
        </p:spPr>
        <p:txBody>
          <a:bodyPr wrap="none" rtlCol="0">
            <a:spAutoFit/>
          </a:bodyPr>
          <a:lstStyle/>
          <a:p>
            <a:r>
              <a:rPr lang="en-US" sz="1000" dirty="0">
                <a:solidFill>
                  <a:srgbClr val="7F7F7F"/>
                </a:solidFill>
                <a:latin typeface="Arial"/>
                <a:cs typeface="Arial"/>
              </a:rPr>
              <a:t>Cortical map </a:t>
            </a:r>
            <a:r>
              <a:rPr lang="en-US" sz="1000" dirty="0" err="1">
                <a:solidFill>
                  <a:srgbClr val="7F7F7F"/>
                </a:solidFill>
                <a:latin typeface="Arial"/>
                <a:cs typeface="Arial"/>
              </a:rPr>
              <a:t>reorganizatino</a:t>
            </a:r>
            <a:r>
              <a:rPr lang="en-US" sz="1000" dirty="0">
                <a:solidFill>
                  <a:srgbClr val="7F7F7F"/>
                </a:solidFill>
                <a:latin typeface="Arial"/>
                <a:cs typeface="Arial"/>
              </a:rPr>
              <a:t> enabled by nucleus </a:t>
            </a:r>
            <a:r>
              <a:rPr lang="en-US" sz="1000" dirty="0" err="1">
                <a:solidFill>
                  <a:srgbClr val="7F7F7F"/>
                </a:solidFill>
                <a:latin typeface="Arial"/>
                <a:cs typeface="Arial"/>
              </a:rPr>
              <a:t>basalis</a:t>
            </a:r>
            <a:r>
              <a:rPr lang="en-US" sz="1000" dirty="0">
                <a:solidFill>
                  <a:srgbClr val="7F7F7F"/>
                </a:solidFill>
                <a:latin typeface="Arial"/>
                <a:cs typeface="Arial"/>
              </a:rPr>
              <a:t> activity.</a:t>
            </a:r>
          </a:p>
          <a:p>
            <a:r>
              <a:rPr lang="en-US" sz="1000" dirty="0" err="1">
                <a:solidFill>
                  <a:srgbClr val="7F7F7F"/>
                </a:solidFill>
                <a:latin typeface="Arial"/>
                <a:cs typeface="Arial"/>
              </a:rPr>
              <a:t>Kilgard</a:t>
            </a:r>
            <a:r>
              <a:rPr lang="en-US" sz="1000" dirty="0">
                <a:solidFill>
                  <a:srgbClr val="7F7F7F"/>
                </a:solidFill>
                <a:latin typeface="Arial"/>
                <a:cs typeface="Arial"/>
              </a:rPr>
              <a:t> &amp; </a:t>
            </a:r>
            <a:r>
              <a:rPr lang="en-US" sz="1000" dirty="0" err="1">
                <a:solidFill>
                  <a:srgbClr val="7F7F7F"/>
                </a:solidFill>
                <a:latin typeface="Arial"/>
                <a:cs typeface="Arial"/>
              </a:rPr>
              <a:t>Merzenich</a:t>
            </a:r>
            <a:r>
              <a:rPr lang="en-US" sz="1000" dirty="0">
                <a:solidFill>
                  <a:srgbClr val="7F7F7F"/>
                </a:solidFill>
                <a:latin typeface="Arial"/>
                <a:cs typeface="Arial"/>
              </a:rPr>
              <a:t> (1998)  Science 279: 1714</a:t>
            </a:r>
          </a:p>
        </p:txBody>
      </p:sp>
      <p:pic>
        <p:nvPicPr>
          <p:cNvPr id="13" name="Picture 12"/>
          <p:cNvPicPr>
            <a:picLocks noChangeAspect="1"/>
          </p:cNvPicPr>
          <p:nvPr/>
        </p:nvPicPr>
        <p:blipFill rotWithShape="1">
          <a:blip r:embed="rId3"/>
          <a:srcRect l="68035" t="12775" r="12739" b="75113"/>
          <a:stretch/>
        </p:blipFill>
        <p:spPr>
          <a:xfrm>
            <a:off x="848231" y="1144569"/>
            <a:ext cx="2263816" cy="1444103"/>
          </a:xfrm>
          <a:prstGeom prst="rect">
            <a:avLst/>
          </a:prstGeom>
        </p:spPr>
      </p:pic>
      <p:pic>
        <p:nvPicPr>
          <p:cNvPr id="14" name="Picture 13"/>
          <p:cNvPicPr>
            <a:picLocks noChangeAspect="1"/>
          </p:cNvPicPr>
          <p:nvPr/>
        </p:nvPicPr>
        <p:blipFill rotWithShape="1">
          <a:blip r:embed="rId4">
            <a:extLst>
              <a:ext uri="{BEBA8EAE-BF5A-486C-A8C5-ECC9F3942E4B}">
                <a14:imgProps xmlns:a14="http://schemas.microsoft.com/office/drawing/2010/main">
                  <a14:imgLayer r:embed="rId5">
                    <a14:imgEffect>
                      <a14:saturation sat="200000"/>
                    </a14:imgEffect>
                  </a14:imgLayer>
                </a14:imgProps>
              </a:ext>
            </a:extLst>
          </a:blip>
          <a:srcRect l="70860" t="17976" r="7285" b="62848"/>
          <a:stretch/>
        </p:blipFill>
        <p:spPr>
          <a:xfrm>
            <a:off x="3320500" y="1224483"/>
            <a:ext cx="2052065" cy="1430072"/>
          </a:xfrm>
          <a:prstGeom prst="rect">
            <a:avLst/>
          </a:prstGeom>
        </p:spPr>
      </p:pic>
      <p:pic>
        <p:nvPicPr>
          <p:cNvPr id="15" name="Picture 14"/>
          <p:cNvPicPr>
            <a:picLocks noChangeAspect="1"/>
          </p:cNvPicPr>
          <p:nvPr/>
        </p:nvPicPr>
        <p:blipFill rotWithShape="1">
          <a:blip r:embed="rId3"/>
          <a:srcRect l="92158" t="9472" b="72809"/>
          <a:stretch/>
        </p:blipFill>
        <p:spPr>
          <a:xfrm>
            <a:off x="5477647" y="1213900"/>
            <a:ext cx="523407" cy="1197495"/>
          </a:xfrm>
          <a:prstGeom prst="rect">
            <a:avLst/>
          </a:prstGeom>
        </p:spPr>
      </p:pic>
      <p:sp>
        <p:nvSpPr>
          <p:cNvPr id="16" name="Rectangle 15"/>
          <p:cNvSpPr/>
          <p:nvPr/>
        </p:nvSpPr>
        <p:spPr>
          <a:xfrm>
            <a:off x="1274275" y="822324"/>
            <a:ext cx="2029701" cy="369332"/>
          </a:xfrm>
          <a:prstGeom prst="rect">
            <a:avLst/>
          </a:prstGeom>
        </p:spPr>
        <p:txBody>
          <a:bodyPr wrap="square">
            <a:spAutoFit/>
          </a:bodyPr>
          <a:lstStyle/>
          <a:p>
            <a:r>
              <a:rPr lang="en-US" dirty="0">
                <a:solidFill>
                  <a:srgbClr val="354886"/>
                </a:solidFill>
                <a:cs typeface="Calibri"/>
              </a:rPr>
              <a:t>normal experience</a:t>
            </a:r>
            <a:endParaRPr lang="en-US" dirty="0">
              <a:solidFill>
                <a:srgbClr val="354886"/>
              </a:solidFill>
              <a:latin typeface="Calibri"/>
              <a:cs typeface="Calibri"/>
            </a:endParaRPr>
          </a:p>
        </p:txBody>
      </p:sp>
      <p:sp>
        <p:nvSpPr>
          <p:cNvPr id="17" name="Rectangle 16"/>
          <p:cNvSpPr/>
          <p:nvPr/>
        </p:nvSpPr>
        <p:spPr>
          <a:xfrm>
            <a:off x="3617432" y="808045"/>
            <a:ext cx="1832984" cy="369332"/>
          </a:xfrm>
          <a:prstGeom prst="rect">
            <a:avLst/>
          </a:prstGeom>
        </p:spPr>
        <p:txBody>
          <a:bodyPr wrap="square">
            <a:spAutoFit/>
          </a:bodyPr>
          <a:lstStyle/>
          <a:p>
            <a:r>
              <a:rPr lang="en-US" dirty="0">
                <a:solidFill>
                  <a:srgbClr val="354886"/>
                </a:solidFill>
                <a:cs typeface="Calibri"/>
              </a:rPr>
              <a:t>tone exposure</a:t>
            </a:r>
            <a:endParaRPr lang="en-US" dirty="0">
              <a:solidFill>
                <a:srgbClr val="354886"/>
              </a:solidFill>
              <a:latin typeface="Calibri"/>
              <a:cs typeface="Calibri"/>
            </a:endParaRPr>
          </a:p>
        </p:txBody>
      </p:sp>
      <p:pic>
        <p:nvPicPr>
          <p:cNvPr id="22" name="Picture 21"/>
          <p:cNvPicPr>
            <a:picLocks noChangeAspect="1"/>
          </p:cNvPicPr>
          <p:nvPr/>
        </p:nvPicPr>
        <p:blipFill rotWithShape="1">
          <a:blip r:embed="rId2"/>
          <a:srcRect l="82557"/>
          <a:stretch/>
        </p:blipFill>
        <p:spPr>
          <a:xfrm>
            <a:off x="5549868" y="3164417"/>
            <a:ext cx="555821" cy="1228804"/>
          </a:xfrm>
          <a:prstGeom prst="rect">
            <a:avLst/>
          </a:prstGeom>
        </p:spPr>
      </p:pic>
      <p:sp>
        <p:nvSpPr>
          <p:cNvPr id="23" name="Rectangle 22"/>
          <p:cNvSpPr/>
          <p:nvPr/>
        </p:nvSpPr>
        <p:spPr>
          <a:xfrm>
            <a:off x="6148917" y="1144569"/>
            <a:ext cx="2476500" cy="923330"/>
          </a:xfrm>
          <a:prstGeom prst="rect">
            <a:avLst/>
          </a:prstGeom>
        </p:spPr>
        <p:txBody>
          <a:bodyPr wrap="square">
            <a:spAutoFit/>
          </a:bodyPr>
          <a:lstStyle/>
          <a:p>
            <a:r>
              <a:rPr lang="en-US" dirty="0">
                <a:solidFill>
                  <a:srgbClr val="354886"/>
                </a:solidFill>
                <a:cs typeface="Calibri"/>
              </a:rPr>
              <a:t>- expose to 9KHz tones, normal conditions  </a:t>
            </a:r>
            <a:r>
              <a:rPr lang="en-US" dirty="0">
                <a:solidFill>
                  <a:srgbClr val="354886"/>
                </a:solidFill>
                <a:cs typeface="Calibri"/>
                <a:sym typeface="Wingdings" pitchFamily="2" charset="2"/>
              </a:rPr>
              <a:t> little to no remapping</a:t>
            </a:r>
            <a:endParaRPr lang="en-US" dirty="0">
              <a:solidFill>
                <a:srgbClr val="354886"/>
              </a:solidFill>
              <a:latin typeface="Calibri"/>
              <a:cs typeface="Calibri"/>
            </a:endParaRPr>
          </a:p>
        </p:txBody>
      </p:sp>
      <p:sp>
        <p:nvSpPr>
          <p:cNvPr id="24" name="Rectangle 23"/>
          <p:cNvSpPr/>
          <p:nvPr/>
        </p:nvSpPr>
        <p:spPr>
          <a:xfrm rot="16200000">
            <a:off x="182011" y="1568458"/>
            <a:ext cx="1057282" cy="369332"/>
          </a:xfrm>
          <a:prstGeom prst="rect">
            <a:avLst/>
          </a:prstGeom>
        </p:spPr>
        <p:txBody>
          <a:bodyPr wrap="square">
            <a:spAutoFit/>
          </a:bodyPr>
          <a:lstStyle/>
          <a:p>
            <a:r>
              <a:rPr lang="en-US" dirty="0">
                <a:solidFill>
                  <a:srgbClr val="354886"/>
                </a:solidFill>
                <a:cs typeface="Calibri"/>
              </a:rPr>
              <a:t>no </a:t>
            </a:r>
            <a:r>
              <a:rPr lang="en-US" dirty="0" err="1">
                <a:solidFill>
                  <a:srgbClr val="354886"/>
                </a:solidFill>
                <a:cs typeface="Calibri"/>
              </a:rPr>
              <a:t>ACh</a:t>
            </a:r>
            <a:endParaRPr lang="en-US" dirty="0">
              <a:solidFill>
                <a:srgbClr val="354886"/>
              </a:solidFill>
              <a:latin typeface="Calibri"/>
              <a:cs typeface="Calibri"/>
            </a:endParaRPr>
          </a:p>
        </p:txBody>
      </p:sp>
      <p:sp>
        <p:nvSpPr>
          <p:cNvPr id="25" name="Rectangle 24"/>
          <p:cNvSpPr/>
          <p:nvPr/>
        </p:nvSpPr>
        <p:spPr>
          <a:xfrm rot="16200000">
            <a:off x="55543" y="3202151"/>
            <a:ext cx="1373716" cy="646331"/>
          </a:xfrm>
          <a:prstGeom prst="rect">
            <a:avLst/>
          </a:prstGeom>
        </p:spPr>
        <p:txBody>
          <a:bodyPr wrap="square">
            <a:spAutoFit/>
          </a:bodyPr>
          <a:lstStyle/>
          <a:p>
            <a:r>
              <a:rPr lang="en-US" dirty="0">
                <a:solidFill>
                  <a:srgbClr val="354886"/>
                </a:solidFill>
                <a:cs typeface="Calibri"/>
              </a:rPr>
              <a:t>pair w/ </a:t>
            </a:r>
            <a:r>
              <a:rPr lang="en-US" dirty="0" err="1">
                <a:solidFill>
                  <a:srgbClr val="354886"/>
                </a:solidFill>
                <a:cs typeface="Calibri"/>
              </a:rPr>
              <a:t>ACh</a:t>
            </a:r>
            <a:r>
              <a:rPr lang="en-US" dirty="0">
                <a:solidFill>
                  <a:srgbClr val="354886"/>
                </a:solidFill>
                <a:cs typeface="Calibri"/>
              </a:rPr>
              <a:t> stimulation</a:t>
            </a:r>
            <a:endParaRPr lang="en-US" dirty="0">
              <a:solidFill>
                <a:srgbClr val="354886"/>
              </a:solidFill>
              <a:latin typeface="Calibri"/>
              <a:cs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50085" y="124912"/>
            <a:ext cx="8793462" cy="553998"/>
          </a:xfrm>
          <a:prstGeom prst="rect">
            <a:avLst/>
          </a:prstGeom>
          <a:noFill/>
        </p:spPr>
        <p:txBody>
          <a:bodyPr wrap="square" rtlCol="0">
            <a:spAutoFit/>
          </a:bodyPr>
          <a:lstStyle/>
          <a:p>
            <a:pPr algn="ctr"/>
            <a:r>
              <a:rPr lang="en-US" sz="3000" dirty="0">
                <a:latin typeface="Corbel"/>
                <a:cs typeface="Corbel"/>
              </a:rPr>
              <a:t>Facilitating plasticity:  </a:t>
            </a:r>
            <a:r>
              <a:rPr lang="en-US" sz="3000" dirty="0" err="1">
                <a:latin typeface="Corbel"/>
                <a:cs typeface="Corbel"/>
              </a:rPr>
              <a:t>neuromodulators</a:t>
            </a:r>
            <a:endParaRPr lang="en-US" sz="3000" dirty="0">
              <a:latin typeface="Corbel"/>
              <a:cs typeface="Corbel"/>
            </a:endParaRPr>
          </a:p>
        </p:txBody>
      </p:sp>
      <p:sp>
        <p:nvSpPr>
          <p:cNvPr id="8" name="Rectangle 7"/>
          <p:cNvSpPr/>
          <p:nvPr/>
        </p:nvSpPr>
        <p:spPr>
          <a:xfrm>
            <a:off x="836804" y="5104115"/>
            <a:ext cx="7131540" cy="369332"/>
          </a:xfrm>
          <a:prstGeom prst="rect">
            <a:avLst/>
          </a:prstGeom>
        </p:spPr>
        <p:txBody>
          <a:bodyPr wrap="square">
            <a:spAutoFit/>
          </a:bodyPr>
          <a:lstStyle/>
          <a:p>
            <a:r>
              <a:rPr lang="en-US" dirty="0">
                <a:solidFill>
                  <a:srgbClr val="354886"/>
                </a:solidFill>
                <a:cs typeface="Calibri"/>
              </a:rPr>
              <a:t>- Can we do this without zapping the brain with an electrode?</a:t>
            </a:r>
            <a:endParaRPr lang="en-US" dirty="0"/>
          </a:p>
        </p:txBody>
      </p:sp>
      <p:pic>
        <p:nvPicPr>
          <p:cNvPr id="2" name="Picture 1"/>
          <p:cNvPicPr>
            <a:picLocks noChangeAspect="1"/>
          </p:cNvPicPr>
          <p:nvPr/>
        </p:nvPicPr>
        <p:blipFill>
          <a:blip r:embed="rId2"/>
          <a:stretch>
            <a:fillRect/>
          </a:stretch>
        </p:blipFill>
        <p:spPr>
          <a:xfrm>
            <a:off x="1114274" y="906885"/>
            <a:ext cx="4914900" cy="3975432"/>
          </a:xfrm>
          <a:prstGeom prst="rect">
            <a:avLst/>
          </a:prstGeom>
        </p:spPr>
      </p:pic>
      <p:sp>
        <p:nvSpPr>
          <p:cNvPr id="14" name="Rectangle 13"/>
          <p:cNvSpPr/>
          <p:nvPr/>
        </p:nvSpPr>
        <p:spPr>
          <a:xfrm>
            <a:off x="841828" y="5535183"/>
            <a:ext cx="8128000" cy="923330"/>
          </a:xfrm>
          <a:prstGeom prst="rect">
            <a:avLst/>
          </a:prstGeom>
        </p:spPr>
        <p:txBody>
          <a:bodyPr wrap="square">
            <a:spAutoFit/>
          </a:bodyPr>
          <a:lstStyle/>
          <a:p>
            <a:r>
              <a:rPr lang="en-US" dirty="0">
                <a:solidFill>
                  <a:srgbClr val="354886"/>
                </a:solidFill>
                <a:cs typeface="Calibri"/>
              </a:rPr>
              <a:t>- Yes!  Training paradigms that activate </a:t>
            </a:r>
            <a:r>
              <a:rPr lang="en-US" dirty="0" err="1">
                <a:solidFill>
                  <a:srgbClr val="354886"/>
                </a:solidFill>
                <a:cs typeface="Calibri"/>
              </a:rPr>
              <a:t>neuromodulatory</a:t>
            </a:r>
            <a:r>
              <a:rPr lang="en-US" dirty="0">
                <a:solidFill>
                  <a:srgbClr val="354886"/>
                </a:solidFill>
                <a:cs typeface="Calibri"/>
              </a:rPr>
              <a:t> systems by including elements of engagement or reward (e.g. tone </a:t>
            </a:r>
            <a:r>
              <a:rPr lang="en-US" dirty="0">
                <a:solidFill>
                  <a:srgbClr val="354886"/>
                </a:solidFill>
                <a:cs typeface="Calibri"/>
                <a:sym typeface="Wingdings"/>
              </a:rPr>
              <a:t> lever press  reward) also drive substantial plasticity.  Presumably via dopamine, which acts similarly to </a:t>
            </a:r>
            <a:r>
              <a:rPr lang="en-US" dirty="0" err="1">
                <a:solidFill>
                  <a:srgbClr val="354886"/>
                </a:solidFill>
                <a:cs typeface="Calibri"/>
                <a:sym typeface="Wingdings"/>
              </a:rPr>
              <a:t>ACh</a:t>
            </a:r>
            <a:endParaRPr lang="en-US" dirty="0"/>
          </a:p>
        </p:txBody>
      </p:sp>
      <p:sp>
        <p:nvSpPr>
          <p:cNvPr id="15" name="TextBox 14"/>
          <p:cNvSpPr txBox="1"/>
          <p:nvPr/>
        </p:nvSpPr>
        <p:spPr>
          <a:xfrm>
            <a:off x="6227127" y="2229186"/>
            <a:ext cx="1654130" cy="1015663"/>
          </a:xfrm>
          <a:prstGeom prst="rect">
            <a:avLst/>
          </a:prstGeom>
          <a:noFill/>
        </p:spPr>
        <p:txBody>
          <a:bodyPr wrap="square" rtlCol="0">
            <a:spAutoFit/>
          </a:bodyPr>
          <a:lstStyle/>
          <a:p>
            <a:r>
              <a:rPr lang="en-US" sz="1000" dirty="0">
                <a:solidFill>
                  <a:srgbClr val="7F7F7F"/>
                </a:solidFill>
                <a:latin typeface="Arial"/>
                <a:cs typeface="Arial"/>
              </a:rPr>
              <a:t>The nucleus </a:t>
            </a:r>
            <a:r>
              <a:rPr lang="en-US" sz="1000" dirty="0" err="1">
                <a:solidFill>
                  <a:srgbClr val="7F7F7F"/>
                </a:solidFill>
                <a:latin typeface="Arial"/>
                <a:cs typeface="Arial"/>
              </a:rPr>
              <a:t>basalis</a:t>
            </a:r>
            <a:r>
              <a:rPr lang="en-US" sz="1000" dirty="0">
                <a:solidFill>
                  <a:srgbClr val="7F7F7F"/>
                </a:solidFill>
                <a:latin typeface="Arial"/>
                <a:cs typeface="Arial"/>
              </a:rPr>
              <a:t> and memory codes:  auditory cortical plasticity.  </a:t>
            </a:r>
          </a:p>
          <a:p>
            <a:r>
              <a:rPr lang="en-US" sz="1000" dirty="0">
                <a:solidFill>
                  <a:srgbClr val="7F7F7F"/>
                </a:solidFill>
                <a:latin typeface="Arial"/>
                <a:cs typeface="Arial"/>
              </a:rPr>
              <a:t>Weinberger, N.M.  </a:t>
            </a:r>
            <a:r>
              <a:rPr lang="en-US" sz="1000" dirty="0" err="1">
                <a:solidFill>
                  <a:srgbClr val="7F7F7F"/>
                </a:solidFill>
                <a:latin typeface="Arial"/>
                <a:cs typeface="Arial"/>
              </a:rPr>
              <a:t>Neurobiol</a:t>
            </a:r>
            <a:r>
              <a:rPr lang="en-US" sz="1000" dirty="0">
                <a:solidFill>
                  <a:srgbClr val="7F7F7F"/>
                </a:solidFill>
                <a:latin typeface="Arial"/>
                <a:cs typeface="Arial"/>
              </a:rPr>
              <a:t>. Learn </a:t>
            </a:r>
            <a:r>
              <a:rPr lang="en-US" sz="1000" dirty="0" err="1">
                <a:solidFill>
                  <a:srgbClr val="7F7F7F"/>
                </a:solidFill>
                <a:latin typeface="Arial"/>
                <a:cs typeface="Arial"/>
              </a:rPr>
              <a:t>Mem</a:t>
            </a:r>
            <a:r>
              <a:rPr lang="en-US" sz="1000" dirty="0">
                <a:solidFill>
                  <a:srgbClr val="7F7F7F"/>
                </a:solidFill>
                <a:latin typeface="Arial"/>
                <a:cs typeface="Arial"/>
              </a:rPr>
              <a:t>. 80: 268</a:t>
            </a:r>
          </a:p>
        </p:txBody>
      </p:sp>
    </p:spTree>
    <p:extLst>
      <p:ext uri="{BB962C8B-B14F-4D97-AF65-F5344CB8AC3E}">
        <p14:creationId xmlns:p14="http://schemas.microsoft.com/office/powerpoint/2010/main" val="4189052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50085" y="124912"/>
            <a:ext cx="8793462" cy="553998"/>
          </a:xfrm>
          <a:prstGeom prst="rect">
            <a:avLst/>
          </a:prstGeom>
          <a:noFill/>
        </p:spPr>
        <p:txBody>
          <a:bodyPr wrap="square" rtlCol="0">
            <a:spAutoFit/>
          </a:bodyPr>
          <a:lstStyle/>
          <a:p>
            <a:pPr algn="ctr"/>
            <a:r>
              <a:rPr lang="en-US" sz="3000" dirty="0">
                <a:latin typeface="Corbel"/>
                <a:cs typeface="Corbel"/>
              </a:rPr>
              <a:t>Facilitating plasticity:  </a:t>
            </a:r>
            <a:r>
              <a:rPr lang="en-US" sz="3000" dirty="0" err="1">
                <a:latin typeface="Corbel"/>
                <a:cs typeface="Corbel"/>
              </a:rPr>
              <a:t>neuromodulators</a:t>
            </a:r>
            <a:endParaRPr lang="en-US" sz="3000" dirty="0">
              <a:latin typeface="Corbel"/>
              <a:cs typeface="Corbel"/>
            </a:endParaRPr>
          </a:p>
        </p:txBody>
      </p:sp>
      <p:pic>
        <p:nvPicPr>
          <p:cNvPr id="6" name="Picture 5"/>
          <p:cNvPicPr>
            <a:picLocks noChangeAspect="1"/>
          </p:cNvPicPr>
          <p:nvPr/>
        </p:nvPicPr>
        <p:blipFill>
          <a:blip r:embed="rId2"/>
          <a:stretch>
            <a:fillRect/>
          </a:stretch>
        </p:blipFill>
        <p:spPr>
          <a:xfrm>
            <a:off x="1331689" y="994832"/>
            <a:ext cx="4946485" cy="4533900"/>
          </a:xfrm>
          <a:prstGeom prst="rect">
            <a:avLst/>
          </a:prstGeom>
        </p:spPr>
      </p:pic>
      <p:sp>
        <p:nvSpPr>
          <p:cNvPr id="7" name="Rectangle 6"/>
          <p:cNvSpPr/>
          <p:nvPr/>
        </p:nvSpPr>
        <p:spPr>
          <a:xfrm>
            <a:off x="6759653" y="1490835"/>
            <a:ext cx="1946448" cy="2585323"/>
          </a:xfrm>
          <a:prstGeom prst="rect">
            <a:avLst/>
          </a:prstGeom>
        </p:spPr>
        <p:txBody>
          <a:bodyPr wrap="square">
            <a:spAutoFit/>
          </a:bodyPr>
          <a:lstStyle/>
          <a:p>
            <a:r>
              <a:rPr lang="en-US" dirty="0">
                <a:solidFill>
                  <a:srgbClr val="354886"/>
                </a:solidFill>
                <a:cs typeface="Calibri"/>
              </a:rPr>
              <a:t>- locus </a:t>
            </a:r>
            <a:r>
              <a:rPr lang="en-US" dirty="0" err="1">
                <a:solidFill>
                  <a:srgbClr val="354886"/>
                </a:solidFill>
                <a:cs typeface="Calibri"/>
              </a:rPr>
              <a:t>ceruleus</a:t>
            </a:r>
            <a:r>
              <a:rPr lang="en-US" dirty="0">
                <a:solidFill>
                  <a:srgbClr val="354886"/>
                </a:solidFill>
                <a:cs typeface="Calibri"/>
              </a:rPr>
              <a:t> (blue spot):   contains neurons that (like basal forebrain </a:t>
            </a:r>
            <a:r>
              <a:rPr lang="en-US" dirty="0" err="1">
                <a:solidFill>
                  <a:srgbClr val="354886"/>
                </a:solidFill>
                <a:cs typeface="Calibri"/>
              </a:rPr>
              <a:t>ACh</a:t>
            </a:r>
            <a:r>
              <a:rPr lang="en-US" dirty="0">
                <a:solidFill>
                  <a:srgbClr val="354886"/>
                </a:solidFill>
                <a:cs typeface="Calibri"/>
              </a:rPr>
              <a:t>) project widely throughout the brain and release noradrenaline</a:t>
            </a:r>
            <a:endParaRPr lang="en-US" dirty="0">
              <a:solidFill>
                <a:srgbClr val="354886"/>
              </a:solidFill>
              <a:latin typeface="Calibri"/>
              <a:cs typeface="Calibri"/>
            </a:endParaRPr>
          </a:p>
        </p:txBody>
      </p:sp>
      <p:sp>
        <p:nvSpPr>
          <p:cNvPr id="8" name="Rectangle 7"/>
          <p:cNvSpPr/>
          <p:nvPr/>
        </p:nvSpPr>
        <p:spPr>
          <a:xfrm>
            <a:off x="1819475" y="5809024"/>
            <a:ext cx="5635162" cy="646331"/>
          </a:xfrm>
          <a:prstGeom prst="rect">
            <a:avLst/>
          </a:prstGeom>
        </p:spPr>
        <p:txBody>
          <a:bodyPr wrap="square">
            <a:spAutoFit/>
          </a:bodyPr>
          <a:lstStyle/>
          <a:p>
            <a:r>
              <a:rPr lang="en-US" dirty="0">
                <a:solidFill>
                  <a:srgbClr val="354886"/>
                </a:solidFill>
                <a:cs typeface="Calibri"/>
              </a:rPr>
              <a:t>- LC activity is strongly linked to arousal state and strongly engaging contexts</a:t>
            </a:r>
            <a:endParaRPr lang="en-US" dirty="0">
              <a:solidFill>
                <a:srgbClr val="354886"/>
              </a:solidFill>
              <a:latin typeface="Calibri"/>
              <a:cs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50085" y="124912"/>
            <a:ext cx="8793462" cy="553998"/>
          </a:xfrm>
          <a:prstGeom prst="rect">
            <a:avLst/>
          </a:prstGeom>
          <a:noFill/>
        </p:spPr>
        <p:txBody>
          <a:bodyPr wrap="square" rtlCol="0">
            <a:spAutoFit/>
          </a:bodyPr>
          <a:lstStyle/>
          <a:p>
            <a:pPr algn="ctr"/>
            <a:r>
              <a:rPr lang="en-US" sz="3000" dirty="0">
                <a:latin typeface="Corbel"/>
                <a:cs typeface="Corbel"/>
              </a:rPr>
              <a:t>Facilitating plasticity: </a:t>
            </a:r>
            <a:r>
              <a:rPr lang="en-US" sz="3000" dirty="0" err="1">
                <a:latin typeface="Corbel"/>
                <a:cs typeface="Corbel"/>
              </a:rPr>
              <a:t>neuromodulators</a:t>
            </a:r>
            <a:endParaRPr lang="en-US" sz="3000" dirty="0">
              <a:latin typeface="Corbel"/>
              <a:cs typeface="Corbel"/>
            </a:endParaRPr>
          </a:p>
        </p:txBody>
      </p:sp>
      <p:grpSp>
        <p:nvGrpSpPr>
          <p:cNvPr id="4" name="Group 3"/>
          <p:cNvGrpSpPr/>
          <p:nvPr/>
        </p:nvGrpSpPr>
        <p:grpSpPr>
          <a:xfrm>
            <a:off x="572255" y="1038205"/>
            <a:ext cx="7784635" cy="3780536"/>
            <a:chOff x="2019808" y="923544"/>
            <a:chExt cx="5825744" cy="2661665"/>
          </a:xfrm>
        </p:grpSpPr>
        <p:pic>
          <p:nvPicPr>
            <p:cNvPr id="2" name="Picture 1"/>
            <p:cNvPicPr>
              <a:picLocks noChangeAspect="1"/>
            </p:cNvPicPr>
            <p:nvPr/>
          </p:nvPicPr>
          <p:blipFill>
            <a:blip r:embed="rId2"/>
            <a:stretch>
              <a:fillRect/>
            </a:stretch>
          </p:blipFill>
          <p:spPr>
            <a:xfrm>
              <a:off x="2019808" y="1290536"/>
              <a:ext cx="5825744" cy="2294673"/>
            </a:xfrm>
            <a:prstGeom prst="rect">
              <a:avLst/>
            </a:prstGeom>
          </p:spPr>
        </p:pic>
        <p:sp>
          <p:nvSpPr>
            <p:cNvPr id="3" name="Rectangle 2"/>
            <p:cNvSpPr/>
            <p:nvPr/>
          </p:nvSpPr>
          <p:spPr>
            <a:xfrm>
              <a:off x="2286000" y="923544"/>
              <a:ext cx="2260816" cy="5486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Rectangle 9"/>
          <p:cNvSpPr/>
          <p:nvPr/>
        </p:nvSpPr>
        <p:spPr>
          <a:xfrm>
            <a:off x="1210645" y="5292903"/>
            <a:ext cx="6672342" cy="923330"/>
          </a:xfrm>
          <a:prstGeom prst="rect">
            <a:avLst/>
          </a:prstGeom>
        </p:spPr>
        <p:txBody>
          <a:bodyPr wrap="square">
            <a:spAutoFit/>
          </a:bodyPr>
          <a:lstStyle/>
          <a:p>
            <a:r>
              <a:rPr lang="en-US" dirty="0">
                <a:solidFill>
                  <a:srgbClr val="354886"/>
                </a:solidFill>
                <a:cs typeface="Calibri"/>
              </a:rPr>
              <a:t>- common property of </a:t>
            </a:r>
            <a:r>
              <a:rPr lang="en-US" dirty="0" err="1">
                <a:solidFill>
                  <a:srgbClr val="354886"/>
                </a:solidFill>
                <a:cs typeface="Calibri"/>
              </a:rPr>
              <a:t>neuromodulatory</a:t>
            </a:r>
            <a:r>
              <a:rPr lang="en-US" dirty="0">
                <a:solidFill>
                  <a:srgbClr val="354886"/>
                </a:solidFill>
                <a:cs typeface="Calibri"/>
              </a:rPr>
              <a:t> systems</a:t>
            </a:r>
            <a:r>
              <a:rPr lang="en-US" dirty="0">
                <a:solidFill>
                  <a:srgbClr val="354886"/>
                </a:solidFill>
                <a:cs typeface="Calibri"/>
                <a:sym typeface="Wingdings"/>
              </a:rPr>
              <a:t> (shown here for noradrenaline) </a:t>
            </a:r>
            <a:r>
              <a:rPr lang="mr-IN" dirty="0">
                <a:solidFill>
                  <a:srgbClr val="354886"/>
                </a:solidFill>
                <a:cs typeface="Calibri"/>
                <a:sym typeface="Wingdings"/>
              </a:rPr>
              <a:t>–</a:t>
            </a:r>
            <a:r>
              <a:rPr lang="en-US" dirty="0">
                <a:solidFill>
                  <a:srgbClr val="354886"/>
                </a:solidFill>
                <a:cs typeface="Calibri"/>
                <a:sym typeface="Wingdings"/>
              </a:rPr>
              <a:t> they pool input from a wide range of brain areas to signal when salient events are happening in the environment.</a:t>
            </a:r>
            <a:endParaRPr lang="en-US" dirty="0">
              <a:solidFill>
                <a:srgbClr val="354886"/>
              </a:solidFill>
              <a:latin typeface="Calibri"/>
              <a:cs typeface="Calibri"/>
            </a:endParaRPr>
          </a:p>
        </p:txBody>
      </p:sp>
      <p:sp>
        <p:nvSpPr>
          <p:cNvPr id="5" name="Oval 4"/>
          <p:cNvSpPr/>
          <p:nvPr/>
        </p:nvSpPr>
        <p:spPr>
          <a:xfrm>
            <a:off x="5184648" y="3027684"/>
            <a:ext cx="402336" cy="401316"/>
          </a:xfrm>
          <a:prstGeom prst="ellipse">
            <a:avLst/>
          </a:prstGeom>
          <a:noFill/>
          <a:ln w="44450">
            <a:solidFill>
              <a:srgbClr val="FF0000">
                <a:alpha val="72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B89256B-F202-024C-810E-201192944C71}"/>
              </a:ext>
            </a:extLst>
          </p:cNvPr>
          <p:cNvSpPr/>
          <p:nvPr/>
        </p:nvSpPr>
        <p:spPr>
          <a:xfrm>
            <a:off x="1050988" y="804938"/>
            <a:ext cx="6672342" cy="369332"/>
          </a:xfrm>
          <a:prstGeom prst="rect">
            <a:avLst/>
          </a:prstGeom>
        </p:spPr>
        <p:txBody>
          <a:bodyPr wrap="square">
            <a:spAutoFit/>
          </a:bodyPr>
          <a:lstStyle/>
          <a:p>
            <a:r>
              <a:rPr lang="en-US" dirty="0">
                <a:solidFill>
                  <a:srgbClr val="354886"/>
                </a:solidFill>
                <a:cs typeface="Calibri"/>
              </a:rPr>
              <a:t>- Schematic of areas that provide input to the noradrenergic system</a:t>
            </a:r>
            <a:endParaRPr lang="en-US" dirty="0">
              <a:solidFill>
                <a:srgbClr val="354886"/>
              </a:solidFill>
              <a:latin typeface="Calibri"/>
              <a:cs typeface="Calibri"/>
            </a:endParaRPr>
          </a:p>
        </p:txBody>
      </p:sp>
    </p:spTree>
    <p:extLst>
      <p:ext uri="{BB962C8B-B14F-4D97-AF65-F5344CB8AC3E}">
        <p14:creationId xmlns:p14="http://schemas.microsoft.com/office/powerpoint/2010/main" val="20083050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87513" y="905236"/>
            <a:ext cx="4924338" cy="4538561"/>
          </a:xfrm>
          <a:prstGeom prst="rect">
            <a:avLst/>
          </a:prstGeom>
        </p:spPr>
      </p:pic>
      <p:sp>
        <p:nvSpPr>
          <p:cNvPr id="5" name="Rectangle 4"/>
          <p:cNvSpPr/>
          <p:nvPr/>
        </p:nvSpPr>
        <p:spPr>
          <a:xfrm>
            <a:off x="6297085" y="1057246"/>
            <a:ext cx="2604130" cy="2308324"/>
          </a:xfrm>
          <a:prstGeom prst="rect">
            <a:avLst/>
          </a:prstGeom>
        </p:spPr>
        <p:txBody>
          <a:bodyPr wrap="square">
            <a:spAutoFit/>
          </a:bodyPr>
          <a:lstStyle/>
          <a:p>
            <a:r>
              <a:rPr lang="en-US" dirty="0">
                <a:solidFill>
                  <a:srgbClr val="354886"/>
                </a:solidFill>
                <a:cs typeface="Calibri"/>
              </a:rPr>
              <a:t>- </a:t>
            </a:r>
            <a:r>
              <a:rPr lang="en-US" dirty="0" err="1">
                <a:solidFill>
                  <a:srgbClr val="354886"/>
                </a:solidFill>
                <a:cs typeface="Calibri"/>
              </a:rPr>
              <a:t>substantia</a:t>
            </a:r>
            <a:r>
              <a:rPr lang="en-US" dirty="0">
                <a:solidFill>
                  <a:srgbClr val="354886"/>
                </a:solidFill>
                <a:cs typeface="Calibri"/>
              </a:rPr>
              <a:t> </a:t>
            </a:r>
            <a:r>
              <a:rPr lang="en-US" dirty="0" err="1">
                <a:solidFill>
                  <a:srgbClr val="354886"/>
                </a:solidFill>
                <a:cs typeface="Calibri"/>
              </a:rPr>
              <a:t>nigra</a:t>
            </a:r>
            <a:r>
              <a:rPr lang="en-US" dirty="0">
                <a:solidFill>
                  <a:srgbClr val="354886"/>
                </a:solidFill>
                <a:cs typeface="Calibri"/>
              </a:rPr>
              <a:t> (black stuff), ventral tegmental area (VTA):   dopaminergic neurons with widespread axonal projections that release neuromodulators throughout the brain</a:t>
            </a:r>
            <a:endParaRPr lang="en-US" dirty="0">
              <a:solidFill>
                <a:srgbClr val="354886"/>
              </a:solidFill>
              <a:latin typeface="Calibri"/>
              <a:cs typeface="Calibri"/>
            </a:endParaRPr>
          </a:p>
        </p:txBody>
      </p:sp>
      <p:sp>
        <p:nvSpPr>
          <p:cNvPr id="7" name="Rectangle 6"/>
          <p:cNvSpPr/>
          <p:nvPr/>
        </p:nvSpPr>
        <p:spPr>
          <a:xfrm>
            <a:off x="1187986" y="5793732"/>
            <a:ext cx="5635162" cy="646331"/>
          </a:xfrm>
          <a:prstGeom prst="rect">
            <a:avLst/>
          </a:prstGeom>
        </p:spPr>
        <p:txBody>
          <a:bodyPr wrap="square">
            <a:spAutoFit/>
          </a:bodyPr>
          <a:lstStyle/>
          <a:p>
            <a:r>
              <a:rPr lang="en-US" dirty="0">
                <a:solidFill>
                  <a:srgbClr val="354886"/>
                </a:solidFill>
                <a:cs typeface="Calibri"/>
              </a:rPr>
              <a:t>- dopamine is the classic ‘reward system’ of the brain defined through self-stimulation, etc.</a:t>
            </a:r>
            <a:endParaRPr lang="en-US" dirty="0">
              <a:solidFill>
                <a:srgbClr val="354886"/>
              </a:solidFill>
              <a:latin typeface="Calibri"/>
              <a:cs typeface="Calibri"/>
            </a:endParaRPr>
          </a:p>
        </p:txBody>
      </p:sp>
      <p:sp>
        <p:nvSpPr>
          <p:cNvPr id="8" name="TextBox 7"/>
          <p:cNvSpPr txBox="1"/>
          <p:nvPr/>
        </p:nvSpPr>
        <p:spPr>
          <a:xfrm>
            <a:off x="150085" y="124912"/>
            <a:ext cx="8793462" cy="553998"/>
          </a:xfrm>
          <a:prstGeom prst="rect">
            <a:avLst/>
          </a:prstGeom>
          <a:noFill/>
        </p:spPr>
        <p:txBody>
          <a:bodyPr wrap="square" rtlCol="0">
            <a:spAutoFit/>
          </a:bodyPr>
          <a:lstStyle/>
          <a:p>
            <a:pPr algn="ctr"/>
            <a:r>
              <a:rPr lang="en-US" sz="3000" dirty="0">
                <a:latin typeface="Corbel"/>
                <a:cs typeface="Corbel"/>
              </a:rPr>
              <a:t>Facilitating plasticity:  </a:t>
            </a:r>
            <a:r>
              <a:rPr lang="en-US" sz="3000" dirty="0" err="1">
                <a:latin typeface="Corbel"/>
                <a:cs typeface="Corbel"/>
              </a:rPr>
              <a:t>neuromodulators</a:t>
            </a:r>
            <a:endParaRPr lang="en-US" sz="3000" dirty="0">
              <a:latin typeface="Corbel"/>
              <a:cs typeface="Corbel"/>
            </a:endParaRPr>
          </a:p>
        </p:txBody>
      </p:sp>
      <p:sp>
        <p:nvSpPr>
          <p:cNvPr id="9" name="Rectangle 8"/>
          <p:cNvSpPr/>
          <p:nvPr/>
        </p:nvSpPr>
        <p:spPr>
          <a:xfrm>
            <a:off x="6664403" y="3677743"/>
            <a:ext cx="1946448" cy="2031325"/>
          </a:xfrm>
          <a:prstGeom prst="rect">
            <a:avLst/>
          </a:prstGeom>
        </p:spPr>
        <p:txBody>
          <a:bodyPr wrap="square">
            <a:spAutoFit/>
          </a:bodyPr>
          <a:lstStyle/>
          <a:p>
            <a:r>
              <a:rPr lang="en-US" dirty="0">
                <a:solidFill>
                  <a:srgbClr val="354886"/>
                </a:solidFill>
                <a:cs typeface="Calibri"/>
              </a:rPr>
              <a:t>- change their activity when there is a discrepancy  between expected and observed reward value</a:t>
            </a:r>
            <a:endParaRPr lang="en-US" dirty="0">
              <a:solidFill>
                <a:srgbClr val="354886"/>
              </a:solidFill>
              <a:latin typeface="Calibri"/>
              <a:cs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0085" y="124912"/>
            <a:ext cx="8793462" cy="553998"/>
          </a:xfrm>
          <a:prstGeom prst="rect">
            <a:avLst/>
          </a:prstGeom>
          <a:noFill/>
        </p:spPr>
        <p:txBody>
          <a:bodyPr wrap="square" rtlCol="0">
            <a:spAutoFit/>
          </a:bodyPr>
          <a:lstStyle/>
          <a:p>
            <a:pPr algn="ctr"/>
            <a:r>
              <a:rPr lang="en-US" sz="3000" dirty="0">
                <a:latin typeface="Corbel"/>
                <a:cs typeface="Corbel"/>
              </a:rPr>
              <a:t>Facilitating plasticity:  </a:t>
            </a:r>
            <a:r>
              <a:rPr lang="en-US" sz="3000" dirty="0" err="1">
                <a:latin typeface="Corbel"/>
                <a:cs typeface="Corbel"/>
              </a:rPr>
              <a:t>neuromodulators</a:t>
            </a:r>
            <a:endParaRPr lang="en-US" sz="3000" dirty="0">
              <a:latin typeface="Corbel"/>
              <a:cs typeface="Corbel"/>
            </a:endParaRPr>
          </a:p>
        </p:txBody>
      </p:sp>
      <p:grpSp>
        <p:nvGrpSpPr>
          <p:cNvPr id="8" name="Group 7"/>
          <p:cNvGrpSpPr/>
          <p:nvPr/>
        </p:nvGrpSpPr>
        <p:grpSpPr>
          <a:xfrm>
            <a:off x="2589037" y="921236"/>
            <a:ext cx="3830105" cy="1802027"/>
            <a:chOff x="885632" y="3658351"/>
            <a:chExt cx="4776450" cy="2212486"/>
          </a:xfrm>
        </p:grpSpPr>
        <p:pic>
          <p:nvPicPr>
            <p:cNvPr id="5" name="Picture 4"/>
            <p:cNvPicPr>
              <a:picLocks noChangeAspect="1"/>
            </p:cNvPicPr>
            <p:nvPr/>
          </p:nvPicPr>
          <p:blipFill rotWithShape="1">
            <a:blip r:embed="rId2"/>
            <a:srcRect l="6868" t="43231" b="23833"/>
            <a:stretch/>
          </p:blipFill>
          <p:spPr>
            <a:xfrm>
              <a:off x="885632" y="3658351"/>
              <a:ext cx="4776450" cy="2050820"/>
            </a:xfrm>
            <a:prstGeom prst="rect">
              <a:avLst/>
            </a:prstGeom>
          </p:spPr>
        </p:pic>
        <p:sp>
          <p:nvSpPr>
            <p:cNvPr id="7" name="Oval 6"/>
            <p:cNvSpPr/>
            <p:nvPr/>
          </p:nvSpPr>
          <p:spPr>
            <a:xfrm>
              <a:off x="3132667" y="4611420"/>
              <a:ext cx="1333500" cy="1259417"/>
            </a:xfrm>
            <a:prstGeom prst="ellipse">
              <a:avLst/>
            </a:prstGeom>
            <a:solidFill>
              <a:srgbClr val="FF0000">
                <a:alpha val="2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Rectangle 13"/>
          <p:cNvSpPr/>
          <p:nvPr/>
        </p:nvSpPr>
        <p:spPr>
          <a:xfrm>
            <a:off x="1056943" y="5793304"/>
            <a:ext cx="7272139" cy="646331"/>
          </a:xfrm>
          <a:prstGeom prst="rect">
            <a:avLst/>
          </a:prstGeom>
        </p:spPr>
        <p:txBody>
          <a:bodyPr wrap="square">
            <a:spAutoFit/>
          </a:bodyPr>
          <a:lstStyle/>
          <a:p>
            <a:r>
              <a:rPr lang="en-US" dirty="0">
                <a:solidFill>
                  <a:srgbClr val="354886"/>
                </a:solidFill>
                <a:cs typeface="Calibri"/>
              </a:rPr>
              <a:t>- one effect of neuromodulators is to shift thresholds, so that plasticity results from patterns that would otherwise not have an effect</a:t>
            </a:r>
            <a:endParaRPr lang="en-US" dirty="0">
              <a:solidFill>
                <a:srgbClr val="354886"/>
              </a:solidFill>
              <a:latin typeface="Calibri"/>
              <a:cs typeface="Calibri"/>
            </a:endParaRPr>
          </a:p>
        </p:txBody>
      </p:sp>
      <p:pic>
        <p:nvPicPr>
          <p:cNvPr id="2" name="Picture 1"/>
          <p:cNvPicPr>
            <a:picLocks noChangeAspect="1"/>
          </p:cNvPicPr>
          <p:nvPr/>
        </p:nvPicPr>
        <p:blipFill>
          <a:blip r:embed="rId3"/>
          <a:stretch>
            <a:fillRect/>
          </a:stretch>
        </p:blipFill>
        <p:spPr>
          <a:xfrm>
            <a:off x="5181961" y="2825751"/>
            <a:ext cx="3632830" cy="2668362"/>
          </a:xfrm>
          <a:prstGeom prst="rect">
            <a:avLst/>
          </a:prstGeom>
        </p:spPr>
      </p:pic>
      <p:pic>
        <p:nvPicPr>
          <p:cNvPr id="13" name="Picture 12"/>
          <p:cNvPicPr>
            <a:picLocks noChangeAspect="1"/>
          </p:cNvPicPr>
          <p:nvPr/>
        </p:nvPicPr>
        <p:blipFill rotWithShape="1">
          <a:blip r:embed="rId4"/>
          <a:srcRect t="13795"/>
          <a:stretch/>
        </p:blipFill>
        <p:spPr>
          <a:xfrm>
            <a:off x="535060" y="3124199"/>
            <a:ext cx="4025146" cy="2380495"/>
          </a:xfrm>
          <a:prstGeom prst="rect">
            <a:avLst/>
          </a:prstGeom>
        </p:spPr>
      </p:pic>
      <p:cxnSp>
        <p:nvCxnSpPr>
          <p:cNvPr id="17" name="Straight Arrow Connector 16"/>
          <p:cNvCxnSpPr/>
          <p:nvPr/>
        </p:nvCxnSpPr>
        <p:spPr>
          <a:xfrm flipV="1">
            <a:off x="5687478" y="4203757"/>
            <a:ext cx="0" cy="569336"/>
          </a:xfrm>
          <a:prstGeom prst="straightConnector1">
            <a:avLst/>
          </a:prstGeom>
          <a:ln w="38100" cmpd="sng">
            <a:solidFill>
              <a:srgbClr val="FF0000">
                <a:alpha val="48000"/>
              </a:srgbClr>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24001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50085" y="124912"/>
            <a:ext cx="8793462" cy="553998"/>
          </a:xfrm>
          <a:prstGeom prst="rect">
            <a:avLst/>
          </a:prstGeom>
          <a:noFill/>
        </p:spPr>
        <p:txBody>
          <a:bodyPr wrap="square" rtlCol="0">
            <a:spAutoFit/>
          </a:bodyPr>
          <a:lstStyle/>
          <a:p>
            <a:pPr algn="ctr"/>
            <a:r>
              <a:rPr lang="en-US" sz="3000" dirty="0">
                <a:latin typeface="Corbel"/>
                <a:cs typeface="Corbel"/>
              </a:rPr>
              <a:t>Facilitating plasticity:  </a:t>
            </a:r>
            <a:r>
              <a:rPr lang="en-US" sz="3000" dirty="0" err="1">
                <a:latin typeface="Corbel"/>
                <a:cs typeface="Corbel"/>
              </a:rPr>
              <a:t>neuromodulators</a:t>
            </a:r>
            <a:endParaRPr lang="en-US" sz="3000" dirty="0">
              <a:latin typeface="Corbel"/>
              <a:cs typeface="Corbel"/>
            </a:endParaRPr>
          </a:p>
        </p:txBody>
      </p:sp>
      <p:pic>
        <p:nvPicPr>
          <p:cNvPr id="5" name="Picture 4"/>
          <p:cNvPicPr>
            <a:picLocks noChangeAspect="1"/>
          </p:cNvPicPr>
          <p:nvPr/>
        </p:nvPicPr>
        <p:blipFill>
          <a:blip r:embed="rId2"/>
          <a:stretch>
            <a:fillRect/>
          </a:stretch>
        </p:blipFill>
        <p:spPr>
          <a:xfrm>
            <a:off x="1239498" y="938860"/>
            <a:ext cx="4845051" cy="1566251"/>
          </a:xfrm>
          <a:prstGeom prst="rect">
            <a:avLst/>
          </a:prstGeom>
        </p:spPr>
      </p:pic>
      <p:grpSp>
        <p:nvGrpSpPr>
          <p:cNvPr id="2" name="Group 1"/>
          <p:cNvGrpSpPr/>
          <p:nvPr/>
        </p:nvGrpSpPr>
        <p:grpSpPr>
          <a:xfrm>
            <a:off x="560940" y="2698750"/>
            <a:ext cx="3141054" cy="2272940"/>
            <a:chOff x="1073104" y="2781634"/>
            <a:chExt cx="3326654" cy="2421797"/>
          </a:xfrm>
        </p:grpSpPr>
        <p:grpSp>
          <p:nvGrpSpPr>
            <p:cNvPr id="14" name="Group 13"/>
            <p:cNvGrpSpPr/>
            <p:nvPr/>
          </p:nvGrpSpPr>
          <p:grpSpPr>
            <a:xfrm>
              <a:off x="1165418" y="2781634"/>
              <a:ext cx="3234340" cy="2421797"/>
              <a:chOff x="4588860" y="2658219"/>
              <a:chExt cx="3234340" cy="2421797"/>
            </a:xfrm>
          </p:grpSpPr>
          <p:pic>
            <p:nvPicPr>
              <p:cNvPr id="16" name="Picture 15"/>
              <p:cNvPicPr>
                <a:picLocks noChangeAspect="1"/>
              </p:cNvPicPr>
              <p:nvPr/>
            </p:nvPicPr>
            <p:blipFill>
              <a:blip r:embed="rId3"/>
              <a:stretch>
                <a:fillRect/>
              </a:stretch>
            </p:blipFill>
            <p:spPr>
              <a:xfrm>
                <a:off x="4588860" y="2658219"/>
                <a:ext cx="3192008" cy="2421797"/>
              </a:xfrm>
              <a:prstGeom prst="rect">
                <a:avLst/>
              </a:prstGeom>
            </p:spPr>
          </p:pic>
          <p:sp>
            <p:nvSpPr>
              <p:cNvPr id="18" name="Rectangle 17"/>
              <p:cNvSpPr/>
              <p:nvPr/>
            </p:nvSpPr>
            <p:spPr>
              <a:xfrm>
                <a:off x="5784925" y="2978168"/>
                <a:ext cx="2038275" cy="4656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angle 18"/>
            <p:cNvSpPr/>
            <p:nvPr/>
          </p:nvSpPr>
          <p:spPr>
            <a:xfrm>
              <a:off x="1073104" y="2805245"/>
              <a:ext cx="233915" cy="4656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 name="Group 2"/>
          <p:cNvGrpSpPr/>
          <p:nvPr/>
        </p:nvGrpSpPr>
        <p:grpSpPr>
          <a:xfrm>
            <a:off x="3701994" y="2798234"/>
            <a:ext cx="3056545" cy="2228164"/>
            <a:chOff x="4689009" y="2771051"/>
            <a:chExt cx="3461482" cy="2529416"/>
          </a:xfrm>
        </p:grpSpPr>
        <p:pic>
          <p:nvPicPr>
            <p:cNvPr id="6" name="Picture 5"/>
            <p:cNvPicPr>
              <a:picLocks noChangeAspect="1"/>
            </p:cNvPicPr>
            <p:nvPr/>
          </p:nvPicPr>
          <p:blipFill rotWithShape="1">
            <a:blip r:embed="rId4"/>
            <a:srcRect r="5462"/>
            <a:stretch/>
          </p:blipFill>
          <p:spPr>
            <a:xfrm>
              <a:off x="4810280" y="2771051"/>
              <a:ext cx="3148875" cy="2529416"/>
            </a:xfrm>
            <a:prstGeom prst="rect">
              <a:avLst/>
            </a:prstGeom>
          </p:spPr>
        </p:pic>
        <p:sp>
          <p:nvSpPr>
            <p:cNvPr id="13" name="Rectangle 12"/>
            <p:cNvSpPr/>
            <p:nvPr/>
          </p:nvSpPr>
          <p:spPr>
            <a:xfrm>
              <a:off x="4689009" y="2868090"/>
              <a:ext cx="344934" cy="4656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6112216" y="3059912"/>
              <a:ext cx="2038275" cy="4656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1" name="TextBox 20"/>
          <p:cNvSpPr txBox="1"/>
          <p:nvPr/>
        </p:nvSpPr>
        <p:spPr>
          <a:xfrm>
            <a:off x="1221822" y="5109024"/>
            <a:ext cx="5216843" cy="400110"/>
          </a:xfrm>
          <a:prstGeom prst="rect">
            <a:avLst/>
          </a:prstGeom>
          <a:noFill/>
        </p:spPr>
        <p:txBody>
          <a:bodyPr wrap="none" rtlCol="0">
            <a:spAutoFit/>
          </a:bodyPr>
          <a:lstStyle/>
          <a:p>
            <a:r>
              <a:rPr lang="en-US" sz="1000" dirty="0">
                <a:solidFill>
                  <a:srgbClr val="7F7F7F"/>
                </a:solidFill>
                <a:latin typeface="Arial"/>
                <a:cs typeface="Arial"/>
              </a:rPr>
              <a:t>A critical time window for dopamine actions on the structural plasticity of dendritic spines.  </a:t>
            </a:r>
          </a:p>
          <a:p>
            <a:r>
              <a:rPr lang="en-US" sz="1000" dirty="0" err="1">
                <a:solidFill>
                  <a:srgbClr val="7F7F7F"/>
                </a:solidFill>
                <a:latin typeface="Arial"/>
                <a:cs typeface="Arial"/>
              </a:rPr>
              <a:t>Yagashita</a:t>
            </a:r>
            <a:r>
              <a:rPr lang="en-US" sz="1000" dirty="0">
                <a:solidFill>
                  <a:srgbClr val="7F7F7F"/>
                </a:solidFill>
                <a:latin typeface="Arial"/>
                <a:cs typeface="Arial"/>
              </a:rPr>
              <a:t>, ...., &amp; Kasai.  Science 345: 1616</a:t>
            </a:r>
          </a:p>
        </p:txBody>
      </p:sp>
      <p:sp>
        <p:nvSpPr>
          <p:cNvPr id="8" name="Rectangle 7"/>
          <p:cNvSpPr/>
          <p:nvPr/>
        </p:nvSpPr>
        <p:spPr>
          <a:xfrm>
            <a:off x="6557462" y="1815138"/>
            <a:ext cx="1964513" cy="2031325"/>
          </a:xfrm>
          <a:prstGeom prst="rect">
            <a:avLst/>
          </a:prstGeom>
        </p:spPr>
        <p:txBody>
          <a:bodyPr wrap="square">
            <a:spAutoFit/>
          </a:bodyPr>
          <a:lstStyle/>
          <a:p>
            <a:r>
              <a:rPr lang="en-US" dirty="0">
                <a:solidFill>
                  <a:srgbClr val="354886"/>
                </a:solidFill>
                <a:cs typeface="Calibri"/>
              </a:rPr>
              <a:t>- neuromodulators (here, dopamine) also facilitate </a:t>
            </a:r>
            <a:r>
              <a:rPr lang="en-US" u="sng" dirty="0">
                <a:solidFill>
                  <a:srgbClr val="354886"/>
                </a:solidFill>
                <a:cs typeface="Calibri"/>
              </a:rPr>
              <a:t>structural </a:t>
            </a:r>
            <a:r>
              <a:rPr lang="en-US" dirty="0">
                <a:solidFill>
                  <a:srgbClr val="354886"/>
                </a:solidFill>
                <a:cs typeface="Calibri"/>
              </a:rPr>
              <a:t>changes that underlie sensory plasticity and learning</a:t>
            </a:r>
            <a:endParaRPr lang="en-US" dirty="0"/>
          </a:p>
        </p:txBody>
      </p:sp>
      <p:sp>
        <p:nvSpPr>
          <p:cNvPr id="22" name="Rectangle 21"/>
          <p:cNvSpPr/>
          <p:nvPr/>
        </p:nvSpPr>
        <p:spPr>
          <a:xfrm>
            <a:off x="1777438" y="5742913"/>
            <a:ext cx="6212398" cy="646331"/>
          </a:xfrm>
          <a:prstGeom prst="rect">
            <a:avLst/>
          </a:prstGeom>
        </p:spPr>
        <p:txBody>
          <a:bodyPr wrap="square">
            <a:spAutoFit/>
          </a:bodyPr>
          <a:lstStyle/>
          <a:p>
            <a:r>
              <a:rPr lang="en-US" dirty="0">
                <a:solidFill>
                  <a:srgbClr val="354886"/>
                </a:solidFill>
                <a:cs typeface="Calibri"/>
              </a:rPr>
              <a:t>- increases the amount of anatomical plasticity (growth) in dendritic spines that receive postsynaptic connections</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50085" y="124912"/>
            <a:ext cx="8793462" cy="553998"/>
          </a:xfrm>
          <a:prstGeom prst="rect">
            <a:avLst/>
          </a:prstGeom>
          <a:noFill/>
        </p:spPr>
        <p:txBody>
          <a:bodyPr wrap="square" rtlCol="0">
            <a:spAutoFit/>
          </a:bodyPr>
          <a:lstStyle/>
          <a:p>
            <a:pPr algn="ctr"/>
            <a:r>
              <a:rPr lang="en-US" sz="3000" dirty="0">
                <a:latin typeface="Corbel"/>
                <a:cs typeface="Corbel"/>
              </a:rPr>
              <a:t>Facilitating plasticity:  “re-opening critical window”</a:t>
            </a:r>
          </a:p>
        </p:txBody>
      </p:sp>
      <p:pic>
        <p:nvPicPr>
          <p:cNvPr id="1030" name="Picture 6" descr="https://www.jneurosci.org/content/jneuro/30/45/14964/F1.large.jpg?width=800&amp;height=600&amp;carouse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134" y="870517"/>
            <a:ext cx="7337109" cy="5399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547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50085" y="124912"/>
            <a:ext cx="8793462" cy="553998"/>
          </a:xfrm>
          <a:prstGeom prst="rect">
            <a:avLst/>
          </a:prstGeom>
          <a:noFill/>
        </p:spPr>
        <p:txBody>
          <a:bodyPr wrap="square" rtlCol="0">
            <a:spAutoFit/>
          </a:bodyPr>
          <a:lstStyle/>
          <a:p>
            <a:pPr algn="ctr"/>
            <a:r>
              <a:rPr lang="en-US" sz="3000" dirty="0">
                <a:latin typeface="Corbel"/>
                <a:cs typeface="Corbel"/>
              </a:rPr>
              <a:t>Cortical remapping in adulthood</a:t>
            </a:r>
          </a:p>
        </p:txBody>
      </p:sp>
      <p:pic>
        <p:nvPicPr>
          <p:cNvPr id="2" name="SawStop _ SawStop Hot Dog Demo _ SawStop.com.mp4">
            <a:hlinkClick r:id="" action="ppaction://media"/>
            <a:extLst>
              <a:ext uri="{FF2B5EF4-FFF2-40B4-BE49-F238E27FC236}">
                <a16:creationId xmlns:a16="http://schemas.microsoft.com/office/drawing/2014/main" id="{0459A181-5994-3542-8C86-A897CE8C6AF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90147" y="1100556"/>
            <a:ext cx="5330774" cy="2998560"/>
          </a:xfrm>
          <a:prstGeom prst="rect">
            <a:avLst/>
          </a:prstGeom>
        </p:spPr>
      </p:pic>
      <p:sp>
        <p:nvSpPr>
          <p:cNvPr id="12" name="Rectangle 11">
            <a:extLst>
              <a:ext uri="{FF2B5EF4-FFF2-40B4-BE49-F238E27FC236}">
                <a16:creationId xmlns:a16="http://schemas.microsoft.com/office/drawing/2014/main" id="{2EACFF97-257E-A649-B2D2-40209E7172C3}"/>
              </a:ext>
            </a:extLst>
          </p:cNvPr>
          <p:cNvSpPr/>
          <p:nvPr/>
        </p:nvSpPr>
        <p:spPr>
          <a:xfrm>
            <a:off x="6665284" y="1937221"/>
            <a:ext cx="1825574" cy="1015663"/>
          </a:xfrm>
          <a:prstGeom prst="rect">
            <a:avLst/>
          </a:prstGeom>
        </p:spPr>
        <p:txBody>
          <a:bodyPr wrap="square">
            <a:spAutoFit/>
          </a:bodyPr>
          <a:lstStyle/>
          <a:p>
            <a:r>
              <a:rPr lang="en-US" sz="2000" dirty="0">
                <a:solidFill>
                  <a:srgbClr val="354886"/>
                </a:solidFill>
                <a:cs typeface="Calibri"/>
              </a:rPr>
              <a:t>Woodworking safety:  meet the </a:t>
            </a:r>
            <a:r>
              <a:rPr lang="en-US" sz="2000" dirty="0" err="1">
                <a:solidFill>
                  <a:srgbClr val="354886"/>
                </a:solidFill>
                <a:cs typeface="Calibri"/>
              </a:rPr>
              <a:t>SawStop</a:t>
            </a:r>
            <a:endParaRPr lang="en-US" sz="2000" dirty="0"/>
          </a:p>
        </p:txBody>
      </p:sp>
    </p:spTree>
    <p:extLst>
      <p:ext uri="{BB962C8B-B14F-4D97-AF65-F5344CB8AC3E}">
        <p14:creationId xmlns:p14="http://schemas.microsoft.com/office/powerpoint/2010/main" val="4281407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5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98927" y="2663101"/>
            <a:ext cx="6644400" cy="1015663"/>
          </a:xfrm>
          <a:prstGeom prst="rect">
            <a:avLst/>
          </a:prstGeom>
          <a:noFill/>
        </p:spPr>
        <p:txBody>
          <a:bodyPr wrap="square" rtlCol="0">
            <a:spAutoFit/>
          </a:bodyPr>
          <a:lstStyle/>
          <a:p>
            <a:pPr marL="514350" indent="-514350" algn="ctr"/>
            <a:r>
              <a:rPr lang="en-US" sz="3000" dirty="0">
                <a:latin typeface="Corbel"/>
                <a:cs typeface="Corbel"/>
              </a:rPr>
              <a:t>4.   Engaging plasticity to compensate for deficits and injury</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968358" y="898983"/>
            <a:ext cx="7200251" cy="4800167"/>
          </a:xfrm>
          <a:prstGeom prst="rect">
            <a:avLst/>
          </a:prstGeom>
        </p:spPr>
      </p:pic>
      <p:sp>
        <p:nvSpPr>
          <p:cNvPr id="9" name="Rectangle 8"/>
          <p:cNvSpPr/>
          <p:nvPr/>
        </p:nvSpPr>
        <p:spPr>
          <a:xfrm>
            <a:off x="1309579" y="5851139"/>
            <a:ext cx="7189905" cy="646331"/>
          </a:xfrm>
          <a:prstGeom prst="rect">
            <a:avLst/>
          </a:prstGeom>
        </p:spPr>
        <p:txBody>
          <a:bodyPr wrap="square">
            <a:spAutoFit/>
          </a:bodyPr>
          <a:lstStyle/>
          <a:p>
            <a:r>
              <a:rPr lang="en-US" dirty="0">
                <a:solidFill>
                  <a:srgbClr val="354886"/>
                </a:solidFill>
                <a:cs typeface="Calibri"/>
              </a:rPr>
              <a:t>- random dot </a:t>
            </a:r>
            <a:r>
              <a:rPr lang="en-US" dirty="0" err="1">
                <a:solidFill>
                  <a:srgbClr val="354886"/>
                </a:solidFill>
                <a:cs typeface="Calibri"/>
              </a:rPr>
              <a:t>stereograms</a:t>
            </a:r>
            <a:r>
              <a:rPr lang="en-US" dirty="0">
                <a:solidFill>
                  <a:srgbClr val="354886"/>
                </a:solidFill>
                <a:cs typeface="Calibri"/>
              </a:rPr>
              <a:t> are based on binocular disparity (repeating patterns; some dots are shifted)</a:t>
            </a:r>
            <a:endParaRPr lang="en-US" dirty="0"/>
          </a:p>
        </p:txBody>
      </p:sp>
      <p:sp>
        <p:nvSpPr>
          <p:cNvPr id="5" name="TextBox 4"/>
          <p:cNvSpPr txBox="1"/>
          <p:nvPr/>
        </p:nvSpPr>
        <p:spPr>
          <a:xfrm>
            <a:off x="150085" y="124912"/>
            <a:ext cx="8793462" cy="553998"/>
          </a:xfrm>
          <a:prstGeom prst="rect">
            <a:avLst/>
          </a:prstGeom>
          <a:noFill/>
        </p:spPr>
        <p:txBody>
          <a:bodyPr wrap="square" rtlCol="0">
            <a:spAutoFit/>
          </a:bodyPr>
          <a:lstStyle/>
          <a:p>
            <a:pPr algn="ctr"/>
            <a:r>
              <a:rPr lang="en-US" sz="3000" dirty="0">
                <a:latin typeface="Corbel"/>
                <a:cs typeface="Corbel"/>
              </a:rPr>
              <a:t>Stereo vision – binocular disparity cues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64180" y="914699"/>
            <a:ext cx="7374782" cy="5531087"/>
          </a:xfrm>
          <a:prstGeom prst="rect">
            <a:avLst/>
          </a:prstGeom>
        </p:spPr>
      </p:pic>
      <p:sp>
        <p:nvSpPr>
          <p:cNvPr id="5" name="TextBox 4"/>
          <p:cNvSpPr txBox="1"/>
          <p:nvPr/>
        </p:nvSpPr>
        <p:spPr>
          <a:xfrm>
            <a:off x="150085" y="124912"/>
            <a:ext cx="8793462" cy="553998"/>
          </a:xfrm>
          <a:prstGeom prst="rect">
            <a:avLst/>
          </a:prstGeom>
          <a:noFill/>
        </p:spPr>
        <p:txBody>
          <a:bodyPr wrap="square" rtlCol="0">
            <a:spAutoFit/>
          </a:bodyPr>
          <a:lstStyle/>
          <a:p>
            <a:pPr algn="ctr"/>
            <a:r>
              <a:rPr lang="en-US" sz="3000" dirty="0">
                <a:latin typeface="Corbel"/>
                <a:cs typeface="Corbel"/>
              </a:rPr>
              <a:t>Stereo vision – binocular disparity cues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 name="TextBox 24"/>
          <p:cNvSpPr txBox="1"/>
          <p:nvPr/>
        </p:nvSpPr>
        <p:spPr>
          <a:xfrm>
            <a:off x="150085" y="124912"/>
            <a:ext cx="8793462" cy="553998"/>
          </a:xfrm>
          <a:prstGeom prst="rect">
            <a:avLst/>
          </a:prstGeom>
          <a:noFill/>
        </p:spPr>
        <p:txBody>
          <a:bodyPr wrap="square" rtlCol="0">
            <a:spAutoFit/>
          </a:bodyPr>
          <a:lstStyle/>
          <a:p>
            <a:pPr algn="ctr"/>
            <a:r>
              <a:rPr lang="en-US" sz="3000" dirty="0">
                <a:latin typeface="Corbel"/>
                <a:cs typeface="Corbel"/>
              </a:rPr>
              <a:t>Stereo vision – binocular disparity cues</a:t>
            </a:r>
          </a:p>
        </p:txBody>
      </p:sp>
      <p:pic>
        <p:nvPicPr>
          <p:cNvPr id="27" name="Picture 26"/>
          <p:cNvPicPr>
            <a:picLocks noChangeAspect="1"/>
          </p:cNvPicPr>
          <p:nvPr/>
        </p:nvPicPr>
        <p:blipFill>
          <a:blip r:embed="rId3"/>
          <a:stretch>
            <a:fillRect/>
          </a:stretch>
        </p:blipFill>
        <p:spPr>
          <a:xfrm>
            <a:off x="1139248" y="1012676"/>
            <a:ext cx="3252168" cy="4556931"/>
          </a:xfrm>
          <a:prstGeom prst="rect">
            <a:avLst/>
          </a:prstGeom>
        </p:spPr>
      </p:pic>
      <p:pic>
        <p:nvPicPr>
          <p:cNvPr id="28" name="Picture 27"/>
          <p:cNvPicPr>
            <a:picLocks noChangeAspect="1"/>
          </p:cNvPicPr>
          <p:nvPr/>
        </p:nvPicPr>
        <p:blipFill>
          <a:blip r:embed="rId4"/>
          <a:stretch>
            <a:fillRect/>
          </a:stretch>
        </p:blipFill>
        <p:spPr>
          <a:xfrm>
            <a:off x="4680838" y="1304480"/>
            <a:ext cx="3917595" cy="3253959"/>
          </a:xfrm>
          <a:prstGeom prst="rect">
            <a:avLst/>
          </a:prstGeom>
        </p:spPr>
      </p:pic>
      <p:sp>
        <p:nvSpPr>
          <p:cNvPr id="29" name="Rectangle 28"/>
          <p:cNvSpPr/>
          <p:nvPr/>
        </p:nvSpPr>
        <p:spPr>
          <a:xfrm>
            <a:off x="894702" y="5615625"/>
            <a:ext cx="4029654" cy="923330"/>
          </a:xfrm>
          <a:prstGeom prst="rect">
            <a:avLst/>
          </a:prstGeom>
        </p:spPr>
        <p:txBody>
          <a:bodyPr wrap="square">
            <a:spAutoFit/>
          </a:bodyPr>
          <a:lstStyle/>
          <a:p>
            <a:r>
              <a:rPr lang="en-US" dirty="0">
                <a:solidFill>
                  <a:srgbClr val="354886"/>
                </a:solidFill>
                <a:cs typeface="Calibri"/>
              </a:rPr>
              <a:t>- stereo cues result from difference in position of the same point falling on the left and right retina</a:t>
            </a:r>
            <a:endParaRPr lang="en-US" dirty="0"/>
          </a:p>
        </p:txBody>
      </p:sp>
      <p:sp>
        <p:nvSpPr>
          <p:cNvPr id="30" name="Rectangle 29"/>
          <p:cNvSpPr/>
          <p:nvPr/>
        </p:nvSpPr>
        <p:spPr>
          <a:xfrm>
            <a:off x="5272497" y="4941742"/>
            <a:ext cx="3562430" cy="1200329"/>
          </a:xfrm>
          <a:prstGeom prst="rect">
            <a:avLst/>
          </a:prstGeom>
        </p:spPr>
        <p:txBody>
          <a:bodyPr wrap="square">
            <a:spAutoFit/>
          </a:bodyPr>
          <a:lstStyle/>
          <a:p>
            <a:r>
              <a:rPr lang="en-US" dirty="0">
                <a:solidFill>
                  <a:srgbClr val="354886"/>
                </a:solidFill>
                <a:cs typeface="Calibri"/>
              </a:rPr>
              <a:t>- neurons in visual processing stream (V1, V2, etc...) respond when cues are equally spaced, or displaced by different amounts</a:t>
            </a: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 name="TextBox 24"/>
          <p:cNvSpPr txBox="1"/>
          <p:nvPr/>
        </p:nvSpPr>
        <p:spPr>
          <a:xfrm>
            <a:off x="150085" y="124912"/>
            <a:ext cx="8793462" cy="553998"/>
          </a:xfrm>
          <a:prstGeom prst="rect">
            <a:avLst/>
          </a:prstGeom>
          <a:noFill/>
        </p:spPr>
        <p:txBody>
          <a:bodyPr wrap="square" rtlCol="0">
            <a:spAutoFit/>
          </a:bodyPr>
          <a:lstStyle/>
          <a:p>
            <a:pPr algn="ctr"/>
            <a:r>
              <a:rPr lang="en-US" sz="3000" dirty="0">
                <a:latin typeface="Corbel"/>
                <a:cs typeface="Corbel"/>
              </a:rPr>
              <a:t>Stereo vision – binocular disparity cues</a:t>
            </a:r>
          </a:p>
        </p:txBody>
      </p:sp>
      <p:pic>
        <p:nvPicPr>
          <p:cNvPr id="7" name="Picture 6"/>
          <p:cNvPicPr>
            <a:picLocks noChangeAspect="1"/>
          </p:cNvPicPr>
          <p:nvPr/>
        </p:nvPicPr>
        <p:blipFill>
          <a:blip r:embed="rId3"/>
          <a:stretch>
            <a:fillRect/>
          </a:stretch>
        </p:blipFill>
        <p:spPr>
          <a:xfrm>
            <a:off x="1544339" y="1122522"/>
            <a:ext cx="6350000" cy="4965700"/>
          </a:xfrm>
          <a:prstGeom prst="rect">
            <a:avLst/>
          </a:prstGeom>
        </p:spPr>
      </p:pic>
      <p:pic>
        <p:nvPicPr>
          <p:cNvPr id="8" name="Picture 7"/>
          <p:cNvPicPr>
            <a:picLocks noChangeAspect="1"/>
          </p:cNvPicPr>
          <p:nvPr/>
        </p:nvPicPr>
        <p:blipFill>
          <a:blip r:embed="rId4"/>
          <a:srcRect t="21296" b="26852"/>
          <a:stretch>
            <a:fillRect/>
          </a:stretch>
        </p:blipFill>
        <p:spPr>
          <a:xfrm>
            <a:off x="922039" y="927121"/>
            <a:ext cx="1828800" cy="948267"/>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 name="TextBox 24"/>
          <p:cNvSpPr txBox="1"/>
          <p:nvPr/>
        </p:nvSpPr>
        <p:spPr>
          <a:xfrm>
            <a:off x="150085" y="124912"/>
            <a:ext cx="8793462" cy="553998"/>
          </a:xfrm>
          <a:prstGeom prst="rect">
            <a:avLst/>
          </a:prstGeom>
          <a:noFill/>
        </p:spPr>
        <p:txBody>
          <a:bodyPr wrap="square" rtlCol="0">
            <a:spAutoFit/>
          </a:bodyPr>
          <a:lstStyle/>
          <a:p>
            <a:pPr algn="ctr"/>
            <a:r>
              <a:rPr lang="en-US" sz="3000" dirty="0">
                <a:latin typeface="Corbel"/>
                <a:cs typeface="Corbel"/>
              </a:rPr>
              <a:t>Amblyopia – adult plasticity case study</a:t>
            </a:r>
          </a:p>
        </p:txBody>
      </p:sp>
      <p:sp>
        <p:nvSpPr>
          <p:cNvPr id="30" name="Rectangle 29"/>
          <p:cNvSpPr/>
          <p:nvPr/>
        </p:nvSpPr>
        <p:spPr>
          <a:xfrm>
            <a:off x="5378745" y="1620856"/>
            <a:ext cx="3160503" cy="1477328"/>
          </a:xfrm>
          <a:prstGeom prst="rect">
            <a:avLst/>
          </a:prstGeom>
        </p:spPr>
        <p:txBody>
          <a:bodyPr wrap="square">
            <a:spAutoFit/>
          </a:bodyPr>
          <a:lstStyle/>
          <a:p>
            <a:r>
              <a:rPr lang="en-US" dirty="0">
                <a:solidFill>
                  <a:srgbClr val="354886"/>
                </a:solidFill>
                <a:cs typeface="Calibri"/>
              </a:rPr>
              <a:t>- during early visual development (critical period), vision in one eye is either blurred or misaligned relative to the other</a:t>
            </a:r>
            <a:endParaRPr lang="en-US" dirty="0"/>
          </a:p>
        </p:txBody>
      </p:sp>
      <p:pic>
        <p:nvPicPr>
          <p:cNvPr id="3" name="Picture 2"/>
          <p:cNvPicPr>
            <a:picLocks noChangeAspect="1"/>
          </p:cNvPicPr>
          <p:nvPr/>
        </p:nvPicPr>
        <p:blipFill>
          <a:blip r:embed="rId3"/>
          <a:stretch>
            <a:fillRect/>
          </a:stretch>
        </p:blipFill>
        <p:spPr>
          <a:xfrm>
            <a:off x="1314184" y="1726686"/>
            <a:ext cx="3243592" cy="1277165"/>
          </a:xfrm>
          <a:prstGeom prst="rect">
            <a:avLst/>
          </a:prstGeom>
        </p:spPr>
      </p:pic>
      <p:grpSp>
        <p:nvGrpSpPr>
          <p:cNvPr id="9" name="Group 24"/>
          <p:cNvGrpSpPr/>
          <p:nvPr/>
        </p:nvGrpSpPr>
        <p:grpSpPr>
          <a:xfrm>
            <a:off x="1186808" y="3433263"/>
            <a:ext cx="1510656" cy="1177852"/>
            <a:chOff x="2167467" y="2514600"/>
            <a:chExt cx="1746457" cy="2025450"/>
          </a:xfrm>
        </p:grpSpPr>
        <p:sp>
          <p:nvSpPr>
            <p:cNvPr id="10" name="Oval 4"/>
            <p:cNvSpPr>
              <a:spLocks noChangeArrowheads="1"/>
            </p:cNvSpPr>
            <p:nvPr/>
          </p:nvSpPr>
          <p:spPr bwMode="auto">
            <a:xfrm rot="-12710373">
              <a:off x="3251200" y="3505200"/>
              <a:ext cx="270933" cy="15240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p>
          </p:txBody>
        </p:sp>
        <p:sp>
          <p:nvSpPr>
            <p:cNvPr id="11" name="Oval 5"/>
            <p:cNvSpPr>
              <a:spLocks noChangeArrowheads="1"/>
            </p:cNvSpPr>
            <p:nvPr/>
          </p:nvSpPr>
          <p:spPr bwMode="auto">
            <a:xfrm rot="2183306">
              <a:off x="2438400" y="3505200"/>
              <a:ext cx="270933" cy="22860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p>
          </p:txBody>
        </p:sp>
        <p:sp>
          <p:nvSpPr>
            <p:cNvPr id="12" name="Oval 6"/>
            <p:cNvSpPr>
              <a:spLocks noChangeArrowheads="1"/>
            </p:cNvSpPr>
            <p:nvPr/>
          </p:nvSpPr>
          <p:spPr bwMode="auto">
            <a:xfrm>
              <a:off x="3251200" y="3581400"/>
              <a:ext cx="541867" cy="76200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p>
          </p:txBody>
        </p:sp>
        <p:sp>
          <p:nvSpPr>
            <p:cNvPr id="13" name="Oval 7"/>
            <p:cNvSpPr>
              <a:spLocks noChangeArrowheads="1"/>
            </p:cNvSpPr>
            <p:nvPr/>
          </p:nvSpPr>
          <p:spPr bwMode="auto">
            <a:xfrm>
              <a:off x="2167467" y="3581400"/>
              <a:ext cx="541867" cy="76200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p>
          </p:txBody>
        </p:sp>
        <p:sp>
          <p:nvSpPr>
            <p:cNvPr id="14" name="Line 11"/>
            <p:cNvSpPr>
              <a:spLocks noChangeShapeType="1"/>
            </p:cNvSpPr>
            <p:nvPr/>
          </p:nvSpPr>
          <p:spPr bwMode="auto">
            <a:xfrm>
              <a:off x="2980267" y="2514600"/>
              <a:ext cx="677333" cy="1752600"/>
            </a:xfrm>
            <a:prstGeom prst="line">
              <a:avLst/>
            </a:prstGeom>
            <a:noFill/>
            <a:ln w="12700">
              <a:solidFill>
                <a:schemeClr val="tx1"/>
              </a:solidFill>
              <a:round/>
              <a:headEnd/>
              <a:tailEnd/>
            </a:ln>
            <a:effectLst/>
          </p:spPr>
          <p:txBody>
            <a:bodyPr wrap="none" anchor="ctr">
              <a:prstTxWarp prst="textNoShape">
                <a:avLst/>
              </a:prstTxWarp>
            </a:bodyPr>
            <a:lstStyle/>
            <a:p>
              <a:endParaRPr lang="en-US"/>
            </a:p>
          </p:txBody>
        </p:sp>
        <p:sp>
          <p:nvSpPr>
            <p:cNvPr id="15" name="Line 12"/>
            <p:cNvSpPr>
              <a:spLocks noChangeShapeType="1"/>
            </p:cNvSpPr>
            <p:nvPr/>
          </p:nvSpPr>
          <p:spPr bwMode="auto">
            <a:xfrm flipH="1">
              <a:off x="2302933" y="2514600"/>
              <a:ext cx="677333" cy="1752600"/>
            </a:xfrm>
            <a:prstGeom prst="line">
              <a:avLst/>
            </a:prstGeom>
            <a:noFill/>
            <a:ln w="12700">
              <a:solidFill>
                <a:schemeClr val="tx1"/>
              </a:solidFill>
              <a:round/>
              <a:headEnd/>
              <a:tailEnd/>
            </a:ln>
            <a:effectLst/>
          </p:spPr>
          <p:txBody>
            <a:bodyPr wrap="none" anchor="ctr">
              <a:prstTxWarp prst="textNoShape">
                <a:avLst/>
              </a:prstTxWarp>
            </a:bodyPr>
            <a:lstStyle/>
            <a:p>
              <a:endParaRPr lang="en-US"/>
            </a:p>
          </p:txBody>
        </p:sp>
        <p:sp>
          <p:nvSpPr>
            <p:cNvPr id="16" name="Text Box 13"/>
            <p:cNvSpPr txBox="1">
              <a:spLocks noChangeArrowheads="1"/>
            </p:cNvSpPr>
            <p:nvPr/>
          </p:nvSpPr>
          <p:spPr bwMode="auto">
            <a:xfrm>
              <a:off x="2200792" y="4225435"/>
              <a:ext cx="290727" cy="314615"/>
            </a:xfrm>
            <a:prstGeom prst="rect">
              <a:avLst/>
            </a:prstGeom>
            <a:noFill/>
            <a:ln w="12700">
              <a:noFill/>
              <a:miter lim="800000"/>
              <a:headEnd/>
              <a:tailEnd/>
            </a:ln>
            <a:effectLst/>
          </p:spPr>
          <p:txBody>
            <a:bodyPr wrap="square">
              <a:prstTxWarp prst="textNoShape">
                <a:avLst/>
              </a:prstTxWarp>
              <a:spAutoFit/>
            </a:bodyPr>
            <a:lstStyle/>
            <a:p>
              <a:r>
                <a:rPr lang="en-US" dirty="0"/>
                <a:t>F</a:t>
              </a:r>
            </a:p>
          </p:txBody>
        </p:sp>
        <p:sp>
          <p:nvSpPr>
            <p:cNvPr id="17" name="Text Box 14"/>
            <p:cNvSpPr txBox="1">
              <a:spLocks noChangeArrowheads="1"/>
            </p:cNvSpPr>
            <p:nvPr/>
          </p:nvSpPr>
          <p:spPr bwMode="auto">
            <a:xfrm>
              <a:off x="3623197" y="4206457"/>
              <a:ext cx="290727" cy="314615"/>
            </a:xfrm>
            <a:prstGeom prst="rect">
              <a:avLst/>
            </a:prstGeom>
            <a:noFill/>
            <a:ln w="12700">
              <a:noFill/>
              <a:miter lim="800000"/>
              <a:headEnd/>
              <a:tailEnd/>
            </a:ln>
            <a:effectLst/>
          </p:spPr>
          <p:txBody>
            <a:bodyPr wrap="square">
              <a:prstTxWarp prst="textNoShape">
                <a:avLst/>
              </a:prstTxWarp>
              <a:spAutoFit/>
            </a:bodyPr>
            <a:lstStyle/>
            <a:p>
              <a:r>
                <a:rPr lang="en-US" dirty="0"/>
                <a:t>F</a:t>
              </a:r>
            </a:p>
          </p:txBody>
        </p:sp>
      </p:grpSp>
      <p:grpSp>
        <p:nvGrpSpPr>
          <p:cNvPr id="18" name="Group 27"/>
          <p:cNvGrpSpPr/>
          <p:nvPr/>
        </p:nvGrpSpPr>
        <p:grpSpPr>
          <a:xfrm>
            <a:off x="3163242" y="3385040"/>
            <a:ext cx="1426283" cy="1278990"/>
            <a:chOff x="6818858" y="4876800"/>
            <a:chExt cx="1531199" cy="1633452"/>
          </a:xfrm>
        </p:grpSpPr>
        <p:sp>
          <p:nvSpPr>
            <p:cNvPr id="19" name="Oval 2"/>
            <p:cNvSpPr>
              <a:spLocks noChangeArrowheads="1"/>
            </p:cNvSpPr>
            <p:nvPr/>
          </p:nvSpPr>
          <p:spPr bwMode="auto">
            <a:xfrm rot="-135070">
              <a:off x="7857067" y="5715000"/>
              <a:ext cx="270933" cy="152400"/>
            </a:xfrm>
            <a:prstGeom prst="ellipse">
              <a:avLst/>
            </a:prstGeom>
            <a:solidFill>
              <a:srgbClr val="FFFF00"/>
            </a:solidFill>
            <a:ln w="12700">
              <a:solidFill>
                <a:schemeClr val="tx1"/>
              </a:solidFill>
              <a:round/>
              <a:headEnd/>
              <a:tailEnd/>
            </a:ln>
            <a:effectLst/>
          </p:spPr>
          <p:txBody>
            <a:bodyPr wrap="none" anchor="ctr">
              <a:prstTxWarp prst="textNoShape">
                <a:avLst/>
              </a:prstTxWarp>
            </a:bodyPr>
            <a:lstStyle/>
            <a:p>
              <a:endParaRPr lang="en-US"/>
            </a:p>
          </p:txBody>
        </p:sp>
        <p:sp>
          <p:nvSpPr>
            <p:cNvPr id="20" name="Oval 3"/>
            <p:cNvSpPr>
              <a:spLocks noChangeArrowheads="1"/>
            </p:cNvSpPr>
            <p:nvPr/>
          </p:nvSpPr>
          <p:spPr bwMode="auto">
            <a:xfrm rot="2460269">
              <a:off x="7179734" y="5791200"/>
              <a:ext cx="270933" cy="152400"/>
            </a:xfrm>
            <a:prstGeom prst="ellipse">
              <a:avLst/>
            </a:prstGeom>
            <a:solidFill>
              <a:srgbClr val="FFFF00"/>
            </a:solidFill>
            <a:ln w="12700">
              <a:solidFill>
                <a:schemeClr val="tx1"/>
              </a:solidFill>
              <a:round/>
              <a:headEnd/>
              <a:tailEnd/>
            </a:ln>
            <a:effectLst/>
          </p:spPr>
          <p:txBody>
            <a:bodyPr wrap="none" anchor="ctr">
              <a:prstTxWarp prst="textNoShape">
                <a:avLst/>
              </a:prstTxWarp>
            </a:bodyPr>
            <a:lstStyle/>
            <a:p>
              <a:endParaRPr lang="en-US"/>
            </a:p>
          </p:txBody>
        </p:sp>
        <p:sp>
          <p:nvSpPr>
            <p:cNvPr id="21" name="Oval 15"/>
            <p:cNvSpPr>
              <a:spLocks noChangeArrowheads="1"/>
            </p:cNvSpPr>
            <p:nvPr/>
          </p:nvSpPr>
          <p:spPr bwMode="auto">
            <a:xfrm>
              <a:off x="7789334" y="5791200"/>
              <a:ext cx="474133" cy="53340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p>
          </p:txBody>
        </p:sp>
        <p:sp>
          <p:nvSpPr>
            <p:cNvPr id="22" name="Oval 16"/>
            <p:cNvSpPr>
              <a:spLocks noChangeArrowheads="1"/>
            </p:cNvSpPr>
            <p:nvPr/>
          </p:nvSpPr>
          <p:spPr bwMode="auto">
            <a:xfrm>
              <a:off x="6908800" y="5791200"/>
              <a:ext cx="474133" cy="53340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p>
          </p:txBody>
        </p:sp>
        <p:sp>
          <p:nvSpPr>
            <p:cNvPr id="23" name="Line 17"/>
            <p:cNvSpPr>
              <a:spLocks noChangeShapeType="1"/>
            </p:cNvSpPr>
            <p:nvPr/>
          </p:nvSpPr>
          <p:spPr bwMode="auto">
            <a:xfrm>
              <a:off x="7653867" y="4876800"/>
              <a:ext cx="474133" cy="1447800"/>
            </a:xfrm>
            <a:prstGeom prst="line">
              <a:avLst/>
            </a:prstGeom>
            <a:noFill/>
            <a:ln w="12700">
              <a:solidFill>
                <a:schemeClr val="tx1"/>
              </a:solidFill>
              <a:round/>
              <a:headEnd/>
              <a:tailEnd/>
            </a:ln>
            <a:effectLst/>
          </p:spPr>
          <p:txBody>
            <a:bodyPr wrap="none" anchor="ctr">
              <a:prstTxWarp prst="textNoShape">
                <a:avLst/>
              </a:prstTxWarp>
            </a:bodyPr>
            <a:lstStyle/>
            <a:p>
              <a:endParaRPr lang="en-US"/>
            </a:p>
          </p:txBody>
        </p:sp>
        <p:sp>
          <p:nvSpPr>
            <p:cNvPr id="24" name="Line 18"/>
            <p:cNvSpPr>
              <a:spLocks noChangeShapeType="1"/>
            </p:cNvSpPr>
            <p:nvPr/>
          </p:nvSpPr>
          <p:spPr bwMode="auto">
            <a:xfrm flipV="1">
              <a:off x="6976533" y="5105400"/>
              <a:ext cx="1151467" cy="1066800"/>
            </a:xfrm>
            <a:prstGeom prst="line">
              <a:avLst/>
            </a:prstGeom>
            <a:noFill/>
            <a:ln w="22225">
              <a:solidFill>
                <a:schemeClr val="tx1"/>
              </a:solidFill>
              <a:prstDash val="sysDot"/>
              <a:round/>
              <a:headEnd/>
              <a:tailEnd/>
            </a:ln>
            <a:effectLst/>
          </p:spPr>
          <p:txBody>
            <a:bodyPr wrap="none" anchor="ctr">
              <a:prstTxWarp prst="textNoShape">
                <a:avLst/>
              </a:prstTxWarp>
            </a:bodyPr>
            <a:lstStyle/>
            <a:p>
              <a:endParaRPr lang="en-US"/>
            </a:p>
          </p:txBody>
        </p:sp>
        <p:sp>
          <p:nvSpPr>
            <p:cNvPr id="26" name="Line 19"/>
            <p:cNvSpPr>
              <a:spLocks noChangeShapeType="1"/>
            </p:cNvSpPr>
            <p:nvPr/>
          </p:nvSpPr>
          <p:spPr bwMode="auto">
            <a:xfrm flipH="1">
              <a:off x="7179734" y="4876800"/>
              <a:ext cx="474133" cy="1447800"/>
            </a:xfrm>
            <a:prstGeom prst="line">
              <a:avLst/>
            </a:prstGeom>
            <a:noFill/>
            <a:ln w="12700">
              <a:solidFill>
                <a:schemeClr val="tx1"/>
              </a:solidFill>
              <a:round/>
              <a:headEnd/>
              <a:tailEnd/>
            </a:ln>
            <a:effectLst/>
          </p:spPr>
          <p:txBody>
            <a:bodyPr wrap="none" anchor="ctr">
              <a:prstTxWarp prst="textNoShape">
                <a:avLst/>
              </a:prstTxWarp>
            </a:bodyPr>
            <a:lstStyle/>
            <a:p>
              <a:endParaRPr lang="en-US"/>
            </a:p>
          </p:txBody>
        </p:sp>
        <p:sp>
          <p:nvSpPr>
            <p:cNvPr id="31" name="Text Box 20"/>
            <p:cNvSpPr txBox="1">
              <a:spLocks noChangeArrowheads="1"/>
            </p:cNvSpPr>
            <p:nvPr/>
          </p:nvSpPr>
          <p:spPr bwMode="auto">
            <a:xfrm>
              <a:off x="6818858" y="6118470"/>
              <a:ext cx="290726" cy="233662"/>
            </a:xfrm>
            <a:prstGeom prst="rect">
              <a:avLst/>
            </a:prstGeom>
            <a:noFill/>
            <a:ln w="12700">
              <a:noFill/>
              <a:miter lim="800000"/>
              <a:headEnd/>
              <a:tailEnd/>
            </a:ln>
            <a:effectLst/>
          </p:spPr>
          <p:txBody>
            <a:bodyPr wrap="square">
              <a:prstTxWarp prst="textNoShape">
                <a:avLst/>
              </a:prstTxWarp>
              <a:spAutoFit/>
            </a:bodyPr>
            <a:lstStyle/>
            <a:p>
              <a:r>
                <a:rPr lang="en-US" dirty="0"/>
                <a:t>F</a:t>
              </a:r>
            </a:p>
          </p:txBody>
        </p:sp>
        <p:sp>
          <p:nvSpPr>
            <p:cNvPr id="32" name="Text Box 21"/>
            <p:cNvSpPr txBox="1">
              <a:spLocks noChangeArrowheads="1"/>
            </p:cNvSpPr>
            <p:nvPr/>
          </p:nvSpPr>
          <p:spPr bwMode="auto">
            <a:xfrm>
              <a:off x="8079125" y="6276590"/>
              <a:ext cx="270932" cy="233662"/>
            </a:xfrm>
            <a:prstGeom prst="rect">
              <a:avLst/>
            </a:prstGeom>
            <a:noFill/>
            <a:ln w="12700">
              <a:noFill/>
              <a:miter lim="800000"/>
              <a:headEnd/>
              <a:tailEnd/>
            </a:ln>
            <a:effectLst/>
          </p:spPr>
          <p:txBody>
            <a:bodyPr wrap="square">
              <a:prstTxWarp prst="textNoShape">
                <a:avLst/>
              </a:prstTxWarp>
              <a:spAutoFit/>
            </a:bodyPr>
            <a:lstStyle/>
            <a:p>
              <a:r>
                <a:rPr lang="en-US" dirty="0"/>
                <a:t>F</a:t>
              </a:r>
            </a:p>
          </p:txBody>
        </p:sp>
      </p:grpSp>
      <p:sp>
        <p:nvSpPr>
          <p:cNvPr id="33" name="Rectangle 32"/>
          <p:cNvSpPr/>
          <p:nvPr/>
        </p:nvSpPr>
        <p:spPr>
          <a:xfrm>
            <a:off x="767355" y="4760993"/>
            <a:ext cx="2297669" cy="369332"/>
          </a:xfrm>
          <a:prstGeom prst="rect">
            <a:avLst/>
          </a:prstGeom>
        </p:spPr>
        <p:txBody>
          <a:bodyPr wrap="square">
            <a:spAutoFit/>
          </a:bodyPr>
          <a:lstStyle/>
          <a:p>
            <a:r>
              <a:rPr lang="en-US" dirty="0">
                <a:solidFill>
                  <a:srgbClr val="354886"/>
                </a:solidFill>
                <a:cs typeface="Calibri"/>
              </a:rPr>
              <a:t>normal orientation</a:t>
            </a:r>
          </a:p>
        </p:txBody>
      </p:sp>
      <p:sp>
        <p:nvSpPr>
          <p:cNvPr id="34" name="Rectangle 33"/>
          <p:cNvSpPr/>
          <p:nvPr/>
        </p:nvSpPr>
        <p:spPr>
          <a:xfrm>
            <a:off x="3346722" y="4731320"/>
            <a:ext cx="1606269" cy="369332"/>
          </a:xfrm>
          <a:prstGeom prst="rect">
            <a:avLst/>
          </a:prstGeom>
        </p:spPr>
        <p:txBody>
          <a:bodyPr wrap="square">
            <a:spAutoFit/>
          </a:bodyPr>
          <a:lstStyle/>
          <a:p>
            <a:r>
              <a:rPr lang="en-US" dirty="0" err="1">
                <a:solidFill>
                  <a:srgbClr val="354886"/>
                </a:solidFill>
                <a:cs typeface="Calibri"/>
              </a:rPr>
              <a:t>amblyopia</a:t>
            </a:r>
            <a:endParaRPr lang="en-US" dirty="0">
              <a:solidFill>
                <a:srgbClr val="354886"/>
              </a:solidFill>
              <a:cs typeface="Calibri"/>
            </a:endParaRPr>
          </a:p>
        </p:txBody>
      </p:sp>
      <p:sp>
        <p:nvSpPr>
          <p:cNvPr id="35" name="Rectangle 34"/>
          <p:cNvSpPr/>
          <p:nvPr/>
        </p:nvSpPr>
        <p:spPr>
          <a:xfrm>
            <a:off x="5395994" y="3787667"/>
            <a:ext cx="2878660" cy="1200329"/>
          </a:xfrm>
          <a:prstGeom prst="rect">
            <a:avLst/>
          </a:prstGeom>
        </p:spPr>
        <p:txBody>
          <a:bodyPr wrap="square">
            <a:spAutoFit/>
          </a:bodyPr>
          <a:lstStyle/>
          <a:p>
            <a:r>
              <a:rPr lang="en-US" dirty="0">
                <a:solidFill>
                  <a:srgbClr val="354886"/>
                </a:solidFill>
                <a:cs typeface="Calibri"/>
              </a:rPr>
              <a:t>-  lack of matched activity-dependent cues means that stereo vision does not develop properly </a:t>
            </a:r>
          </a:p>
        </p:txBody>
      </p:sp>
    </p:spTree>
    <p:extLst>
      <p:ext uri="{BB962C8B-B14F-4D97-AF65-F5344CB8AC3E}">
        <p14:creationId xmlns:p14="http://schemas.microsoft.com/office/powerpoint/2010/main" val="39540443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2902268" y="2544790"/>
            <a:ext cx="2264363" cy="1275636"/>
          </a:xfrm>
          <a:prstGeom prst="rect">
            <a:avLst/>
          </a:prstGeom>
        </p:spPr>
      </p:pic>
      <p:pic>
        <p:nvPicPr>
          <p:cNvPr id="3" name="Picture 2"/>
          <p:cNvPicPr>
            <a:picLocks noChangeAspect="1"/>
          </p:cNvPicPr>
          <p:nvPr/>
        </p:nvPicPr>
        <p:blipFill>
          <a:blip r:embed="rId3"/>
          <a:stretch>
            <a:fillRect/>
          </a:stretch>
        </p:blipFill>
        <p:spPr>
          <a:xfrm>
            <a:off x="2113518" y="903534"/>
            <a:ext cx="1193058" cy="1528186"/>
          </a:xfrm>
          <a:prstGeom prst="rect">
            <a:avLst/>
          </a:prstGeom>
        </p:spPr>
      </p:pic>
      <p:pic>
        <p:nvPicPr>
          <p:cNvPr id="4" name="Picture 3"/>
          <p:cNvPicPr>
            <a:picLocks noChangeAspect="1"/>
          </p:cNvPicPr>
          <p:nvPr/>
        </p:nvPicPr>
        <p:blipFill>
          <a:blip r:embed="rId4"/>
          <a:stretch>
            <a:fillRect/>
          </a:stretch>
        </p:blipFill>
        <p:spPr>
          <a:xfrm>
            <a:off x="596722" y="1178939"/>
            <a:ext cx="1573396" cy="2360095"/>
          </a:xfrm>
          <a:prstGeom prst="rect">
            <a:avLst/>
          </a:prstGeom>
        </p:spPr>
      </p:pic>
      <p:sp>
        <p:nvSpPr>
          <p:cNvPr id="6" name="TextBox 5"/>
          <p:cNvSpPr txBox="1"/>
          <p:nvPr/>
        </p:nvSpPr>
        <p:spPr>
          <a:xfrm>
            <a:off x="150085" y="124912"/>
            <a:ext cx="8793462" cy="553998"/>
          </a:xfrm>
          <a:prstGeom prst="rect">
            <a:avLst/>
          </a:prstGeom>
          <a:noFill/>
        </p:spPr>
        <p:txBody>
          <a:bodyPr wrap="square" rtlCol="0">
            <a:spAutoFit/>
          </a:bodyPr>
          <a:lstStyle/>
          <a:p>
            <a:pPr algn="ctr"/>
            <a:r>
              <a:rPr lang="en-US" sz="3000" dirty="0">
                <a:latin typeface="Corbel"/>
                <a:cs typeface="Corbel"/>
              </a:rPr>
              <a:t>‘Stereo Sue’</a:t>
            </a:r>
          </a:p>
        </p:txBody>
      </p:sp>
      <p:sp>
        <p:nvSpPr>
          <p:cNvPr id="7" name="Rectangle 6"/>
          <p:cNvSpPr/>
          <p:nvPr/>
        </p:nvSpPr>
        <p:spPr>
          <a:xfrm>
            <a:off x="5840709" y="1072239"/>
            <a:ext cx="2690169" cy="646331"/>
          </a:xfrm>
          <a:prstGeom prst="rect">
            <a:avLst/>
          </a:prstGeom>
        </p:spPr>
        <p:txBody>
          <a:bodyPr wrap="square">
            <a:spAutoFit/>
          </a:bodyPr>
          <a:lstStyle/>
          <a:p>
            <a:r>
              <a:rPr lang="en-US" dirty="0">
                <a:solidFill>
                  <a:srgbClr val="354886"/>
                </a:solidFill>
                <a:cs typeface="Calibri"/>
              </a:rPr>
              <a:t>- Sue Barry – </a:t>
            </a:r>
            <a:r>
              <a:rPr lang="en-US" dirty="0" err="1">
                <a:solidFill>
                  <a:srgbClr val="354886"/>
                </a:solidFill>
                <a:cs typeface="Calibri"/>
              </a:rPr>
              <a:t>amblyopia</a:t>
            </a:r>
            <a:r>
              <a:rPr lang="en-US" dirty="0">
                <a:solidFill>
                  <a:srgbClr val="354886"/>
                </a:solidFill>
                <a:cs typeface="Calibri"/>
              </a:rPr>
              <a:t> from birth to age 2</a:t>
            </a:r>
            <a:endParaRPr lang="en-US" dirty="0">
              <a:solidFill>
                <a:srgbClr val="354886"/>
              </a:solidFill>
              <a:latin typeface="Calibri"/>
              <a:cs typeface="Calibri"/>
            </a:endParaRPr>
          </a:p>
        </p:txBody>
      </p:sp>
      <p:sp>
        <p:nvSpPr>
          <p:cNvPr id="8" name="Rectangle 7"/>
          <p:cNvSpPr/>
          <p:nvPr/>
        </p:nvSpPr>
        <p:spPr>
          <a:xfrm>
            <a:off x="5840709" y="1742277"/>
            <a:ext cx="2318921" cy="1754327"/>
          </a:xfrm>
          <a:prstGeom prst="rect">
            <a:avLst/>
          </a:prstGeom>
        </p:spPr>
        <p:txBody>
          <a:bodyPr wrap="square">
            <a:spAutoFit/>
          </a:bodyPr>
          <a:lstStyle/>
          <a:p>
            <a:r>
              <a:rPr lang="en-US" dirty="0">
                <a:solidFill>
                  <a:srgbClr val="354886"/>
                </a:solidFill>
                <a:cs typeface="Calibri"/>
              </a:rPr>
              <a:t>- started binocular vision therapy at age 48; experienced essentially full recovery of stereoscopic vision</a:t>
            </a:r>
            <a:endParaRPr lang="en-US" dirty="0">
              <a:solidFill>
                <a:srgbClr val="354886"/>
              </a:solidFill>
              <a:latin typeface="Calibri"/>
              <a:cs typeface="Calibri"/>
            </a:endParaRPr>
          </a:p>
        </p:txBody>
      </p:sp>
      <p:pic>
        <p:nvPicPr>
          <p:cNvPr id="9" name="Picture 8"/>
          <p:cNvPicPr>
            <a:picLocks noChangeAspect="1"/>
          </p:cNvPicPr>
          <p:nvPr/>
        </p:nvPicPr>
        <p:blipFill>
          <a:blip r:embed="rId5"/>
          <a:stretch>
            <a:fillRect/>
          </a:stretch>
        </p:blipFill>
        <p:spPr>
          <a:xfrm>
            <a:off x="3372023" y="1183865"/>
            <a:ext cx="1324855" cy="1324855"/>
          </a:xfrm>
          <a:prstGeom prst="rect">
            <a:avLst/>
          </a:prstGeom>
        </p:spPr>
      </p:pic>
      <p:sp>
        <p:nvSpPr>
          <p:cNvPr id="2" name="TextBox 1"/>
          <p:cNvSpPr txBox="1"/>
          <p:nvPr/>
        </p:nvSpPr>
        <p:spPr>
          <a:xfrm>
            <a:off x="5840709" y="3609805"/>
            <a:ext cx="2844085" cy="369332"/>
          </a:xfrm>
          <a:prstGeom prst="rect">
            <a:avLst/>
          </a:prstGeom>
          <a:noFill/>
        </p:spPr>
        <p:txBody>
          <a:bodyPr wrap="none" rtlCol="0">
            <a:spAutoFit/>
          </a:bodyPr>
          <a:lstStyle/>
          <a:p>
            <a:r>
              <a:rPr lang="en-US" dirty="0"/>
              <a:t>http://</a:t>
            </a:r>
            <a:r>
              <a:rPr lang="en-US" dirty="0" err="1"/>
              <a:t>www.stereosue.com</a:t>
            </a:r>
            <a:r>
              <a:rPr lang="en-US" dirty="0"/>
              <a:t>/</a:t>
            </a:r>
          </a:p>
        </p:txBody>
      </p:sp>
      <p:pic>
        <p:nvPicPr>
          <p:cNvPr id="10" name="Picture 9">
            <a:extLst>
              <a:ext uri="{FF2B5EF4-FFF2-40B4-BE49-F238E27FC236}">
                <a16:creationId xmlns:a16="http://schemas.microsoft.com/office/drawing/2014/main" id="{D8BBF768-A5A3-C445-8FBC-9CDDBE28D453}"/>
              </a:ext>
            </a:extLst>
          </p:cNvPr>
          <p:cNvPicPr>
            <a:picLocks noChangeAspect="1"/>
          </p:cNvPicPr>
          <p:nvPr/>
        </p:nvPicPr>
        <p:blipFill>
          <a:blip r:embed="rId6"/>
          <a:stretch>
            <a:fillRect/>
          </a:stretch>
        </p:blipFill>
        <p:spPr>
          <a:xfrm>
            <a:off x="1313318" y="4341142"/>
            <a:ext cx="2500286" cy="1794943"/>
          </a:xfrm>
          <a:prstGeom prst="rect">
            <a:avLst/>
          </a:prstGeom>
        </p:spPr>
      </p:pic>
      <p:sp>
        <p:nvSpPr>
          <p:cNvPr id="12" name="Rectangle 11">
            <a:extLst>
              <a:ext uri="{FF2B5EF4-FFF2-40B4-BE49-F238E27FC236}">
                <a16:creationId xmlns:a16="http://schemas.microsoft.com/office/drawing/2014/main" id="{24A2E75E-DD46-314D-9ABD-B89981FA94F7}"/>
              </a:ext>
            </a:extLst>
          </p:cNvPr>
          <p:cNvSpPr/>
          <p:nvPr/>
        </p:nvSpPr>
        <p:spPr>
          <a:xfrm>
            <a:off x="4347986" y="4849404"/>
            <a:ext cx="4215441" cy="923330"/>
          </a:xfrm>
          <a:prstGeom prst="rect">
            <a:avLst/>
          </a:prstGeom>
        </p:spPr>
        <p:txBody>
          <a:bodyPr wrap="square">
            <a:spAutoFit/>
          </a:bodyPr>
          <a:lstStyle/>
          <a:p>
            <a:r>
              <a:rPr lang="en-US" dirty="0">
                <a:solidFill>
                  <a:srgbClr val="354886"/>
                </a:solidFill>
                <a:cs typeface="Calibri"/>
              </a:rPr>
              <a:t>-  typical treatment:  force increased reliance on weaker eye with patches, and/or surgical realignment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srcRect l="12800" t="9600" r="16000" b="9600"/>
          <a:stretch>
            <a:fillRect/>
          </a:stretch>
        </p:blipFill>
        <p:spPr>
          <a:xfrm>
            <a:off x="1656691" y="2058940"/>
            <a:ext cx="1340675" cy="1521440"/>
          </a:xfrm>
          <a:prstGeom prst="rect">
            <a:avLst/>
          </a:prstGeom>
        </p:spPr>
      </p:pic>
      <p:pic>
        <p:nvPicPr>
          <p:cNvPr id="3" name="Picture 2"/>
          <p:cNvPicPr>
            <a:picLocks noChangeAspect="1"/>
          </p:cNvPicPr>
          <p:nvPr/>
        </p:nvPicPr>
        <p:blipFill>
          <a:blip r:embed="rId5"/>
          <a:stretch>
            <a:fillRect/>
          </a:stretch>
        </p:blipFill>
        <p:spPr>
          <a:xfrm>
            <a:off x="668418" y="3803121"/>
            <a:ext cx="1904828" cy="1465253"/>
          </a:xfrm>
          <a:prstGeom prst="rect">
            <a:avLst/>
          </a:prstGeom>
        </p:spPr>
      </p:pic>
      <p:pic>
        <p:nvPicPr>
          <p:cNvPr id="4" name="Picture 3"/>
          <p:cNvPicPr>
            <a:picLocks noChangeAspect="1"/>
          </p:cNvPicPr>
          <p:nvPr/>
        </p:nvPicPr>
        <p:blipFill>
          <a:blip r:embed="rId6"/>
          <a:stretch>
            <a:fillRect/>
          </a:stretch>
        </p:blipFill>
        <p:spPr>
          <a:xfrm>
            <a:off x="616872" y="1989664"/>
            <a:ext cx="1025520" cy="1281899"/>
          </a:xfrm>
          <a:prstGeom prst="rect">
            <a:avLst/>
          </a:prstGeom>
        </p:spPr>
      </p:pic>
      <p:sp>
        <p:nvSpPr>
          <p:cNvPr id="5" name="Rectangle 4"/>
          <p:cNvSpPr/>
          <p:nvPr/>
        </p:nvSpPr>
        <p:spPr>
          <a:xfrm>
            <a:off x="592668" y="5622159"/>
            <a:ext cx="2815166" cy="369332"/>
          </a:xfrm>
          <a:prstGeom prst="rect">
            <a:avLst/>
          </a:prstGeom>
        </p:spPr>
        <p:txBody>
          <a:bodyPr wrap="square">
            <a:spAutoFit/>
          </a:bodyPr>
          <a:lstStyle/>
          <a:p>
            <a:r>
              <a:rPr lang="en-US" dirty="0">
                <a:solidFill>
                  <a:srgbClr val="354886"/>
                </a:solidFill>
                <a:cs typeface="Calibri"/>
              </a:rPr>
              <a:t>- Dennis Levi, UC Berkeley</a:t>
            </a:r>
          </a:p>
        </p:txBody>
      </p:sp>
      <p:sp>
        <p:nvSpPr>
          <p:cNvPr id="6" name="Rectangle 5"/>
          <p:cNvSpPr/>
          <p:nvPr/>
        </p:nvSpPr>
        <p:spPr>
          <a:xfrm>
            <a:off x="3909143" y="5622159"/>
            <a:ext cx="4430523" cy="646331"/>
          </a:xfrm>
          <a:prstGeom prst="rect">
            <a:avLst/>
          </a:prstGeom>
        </p:spPr>
        <p:txBody>
          <a:bodyPr wrap="square">
            <a:spAutoFit/>
          </a:bodyPr>
          <a:lstStyle/>
          <a:p>
            <a:r>
              <a:rPr lang="en-US" dirty="0">
                <a:solidFill>
                  <a:srgbClr val="354886"/>
                </a:solidFill>
                <a:cs typeface="Calibri"/>
              </a:rPr>
              <a:t>- provide visual experience to ‘retrain’ visual cortex with first-person shooter games </a:t>
            </a:r>
          </a:p>
        </p:txBody>
      </p:sp>
      <p:sp>
        <p:nvSpPr>
          <p:cNvPr id="7" name="TextBox 6"/>
          <p:cNvSpPr txBox="1"/>
          <p:nvPr/>
        </p:nvSpPr>
        <p:spPr>
          <a:xfrm>
            <a:off x="150085" y="124912"/>
            <a:ext cx="8793462" cy="553998"/>
          </a:xfrm>
          <a:prstGeom prst="rect">
            <a:avLst/>
          </a:prstGeom>
          <a:noFill/>
        </p:spPr>
        <p:txBody>
          <a:bodyPr wrap="square" rtlCol="0">
            <a:spAutoFit/>
          </a:bodyPr>
          <a:lstStyle/>
          <a:p>
            <a:pPr algn="ctr"/>
            <a:r>
              <a:rPr lang="en-US" sz="3000">
                <a:latin typeface="Corbel"/>
                <a:cs typeface="Corbel"/>
              </a:rPr>
              <a:t>Other therapeutic possibilities...</a:t>
            </a:r>
          </a:p>
        </p:txBody>
      </p:sp>
      <p:sp>
        <p:nvSpPr>
          <p:cNvPr id="8" name="Rectangle 7"/>
          <p:cNvSpPr/>
          <p:nvPr/>
        </p:nvSpPr>
        <p:spPr>
          <a:xfrm>
            <a:off x="592667" y="852560"/>
            <a:ext cx="8161516" cy="646331"/>
          </a:xfrm>
          <a:prstGeom prst="rect">
            <a:avLst/>
          </a:prstGeom>
        </p:spPr>
        <p:txBody>
          <a:bodyPr wrap="square">
            <a:spAutoFit/>
          </a:bodyPr>
          <a:lstStyle/>
          <a:p>
            <a:r>
              <a:rPr lang="en-US" dirty="0">
                <a:solidFill>
                  <a:srgbClr val="354886"/>
                </a:solidFill>
                <a:cs typeface="Calibri"/>
              </a:rPr>
              <a:t>- the problem with training adults (other than Sue):  poor compliance with exercises is a limiting factor; need a more engaging way to provide directed visual experience?</a:t>
            </a:r>
          </a:p>
        </p:txBody>
      </p:sp>
      <p:pic>
        <p:nvPicPr>
          <p:cNvPr id="10" name="Lazy Eye Shooter.mp4">
            <a:hlinkClick r:id="" action="ppaction://media"/>
          </p:cNvPr>
          <p:cNvPicPr/>
          <p:nvPr>
            <a:videoFile r:link="rId2"/>
            <p:extLst>
              <p:ext uri="{DAA4B4D4-6D71-4841-9C94-3DE7FCFB9230}">
                <p14:media xmlns:p14="http://schemas.microsoft.com/office/powerpoint/2010/main" r:link="rId1"/>
              </p:ext>
            </p:extLst>
          </p:nvPr>
        </p:nvPicPr>
        <p:blipFill>
          <a:blip r:embed="rId7"/>
          <a:stretch>
            <a:fillRect/>
          </a:stretch>
        </p:blipFill>
        <p:spPr>
          <a:xfrm>
            <a:off x="3312588" y="1806896"/>
            <a:ext cx="5249332" cy="3524976"/>
          </a:xfrm>
          <a:prstGeom prst="rect">
            <a:avLst/>
          </a:prstGeom>
        </p:spPr>
      </p:pic>
      <p:sp>
        <p:nvSpPr>
          <p:cNvPr id="9" name="Rectangle 8"/>
          <p:cNvSpPr/>
          <p:nvPr/>
        </p:nvSpPr>
        <p:spPr>
          <a:xfrm>
            <a:off x="3094339" y="6201442"/>
            <a:ext cx="5849208" cy="369332"/>
          </a:xfrm>
          <a:prstGeom prst="rect">
            <a:avLst/>
          </a:prstGeom>
        </p:spPr>
        <p:txBody>
          <a:bodyPr wrap="square">
            <a:spAutoFit/>
          </a:bodyPr>
          <a:lstStyle/>
          <a:p>
            <a:r>
              <a:rPr lang="en-US" dirty="0"/>
              <a:t>https://www.youtube.com/watch?v=71RML96XxCI</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p:cTn id="7" fill="hold" display="0">
                  <p:stCondLst>
                    <p:cond delay="indefinite"/>
                  </p:stCondLst>
                  <p:endCondLst>
                    <p:cond evt="onNext" delay="0">
                      <p:tgtEl>
                        <p:sldTgt/>
                      </p:tgtEl>
                    </p:cond>
                    <p:cond evt="onPrev" delay="0">
                      <p:tgtEl>
                        <p:sldTgt/>
                      </p:tgtEl>
                    </p:cond>
                  </p:endCondLst>
                </p:cTn>
                <p:tgtEl>
                  <p:spTgt spid="10"/>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0189" y="131249"/>
            <a:ext cx="8448030" cy="553998"/>
          </a:xfrm>
          <a:prstGeom prst="rect">
            <a:avLst/>
          </a:prstGeom>
          <a:noFill/>
        </p:spPr>
        <p:txBody>
          <a:bodyPr wrap="square" rtlCol="0">
            <a:spAutoFit/>
          </a:bodyPr>
          <a:lstStyle/>
          <a:p>
            <a:pPr algn="ctr"/>
            <a:r>
              <a:rPr lang="en-US" sz="3000">
                <a:latin typeface="Corbel"/>
                <a:cs typeface="Corbel"/>
              </a:rPr>
              <a:t>Things to remember:</a:t>
            </a:r>
          </a:p>
        </p:txBody>
      </p:sp>
      <p:sp>
        <p:nvSpPr>
          <p:cNvPr id="7" name="Rectangle 6"/>
          <p:cNvSpPr/>
          <p:nvPr/>
        </p:nvSpPr>
        <p:spPr>
          <a:xfrm>
            <a:off x="508154" y="1165086"/>
            <a:ext cx="8402616" cy="1554272"/>
          </a:xfrm>
          <a:prstGeom prst="rect">
            <a:avLst/>
          </a:prstGeom>
        </p:spPr>
        <p:txBody>
          <a:bodyPr wrap="square">
            <a:spAutoFit/>
          </a:bodyPr>
          <a:lstStyle/>
          <a:p>
            <a:r>
              <a:rPr lang="en-US" sz="1900" dirty="0">
                <a:solidFill>
                  <a:srgbClr val="354886"/>
                </a:solidFill>
                <a:latin typeface="Calibri"/>
                <a:cs typeface="Calibri"/>
              </a:rPr>
              <a:t>(1)  Adult plasticity:  limited compared to development, but still substantial </a:t>
            </a:r>
          </a:p>
          <a:p>
            <a:r>
              <a:rPr lang="en-US" sz="1900" dirty="0">
                <a:solidFill>
                  <a:srgbClr val="354886"/>
                </a:solidFill>
                <a:latin typeface="Calibri"/>
                <a:cs typeface="Calibri"/>
              </a:rPr>
              <a:t>	</a:t>
            </a:r>
            <a:r>
              <a:rPr lang="en-US" sz="1900" dirty="0">
                <a:solidFill>
                  <a:srgbClr val="354886"/>
                </a:solidFill>
                <a:cs typeface="Calibri"/>
              </a:rPr>
              <a:t>- adult cortex can remap to compensate for changes in sensory input</a:t>
            </a:r>
          </a:p>
          <a:p>
            <a:r>
              <a:rPr lang="en-US" sz="1900" dirty="0">
                <a:solidFill>
                  <a:srgbClr val="354886"/>
                </a:solidFill>
                <a:latin typeface="Calibri"/>
                <a:cs typeface="Calibri"/>
              </a:rPr>
              <a:t>	- mostly limited to rewiring of connections within cortex (</a:t>
            </a:r>
            <a:r>
              <a:rPr lang="en-US" sz="1900" dirty="0" err="1">
                <a:solidFill>
                  <a:srgbClr val="354886"/>
                </a:solidFill>
                <a:latin typeface="Calibri"/>
                <a:cs typeface="Calibri"/>
              </a:rPr>
              <a:t>vs</a:t>
            </a:r>
            <a:r>
              <a:rPr lang="en-US" sz="1900" dirty="0">
                <a:solidFill>
                  <a:srgbClr val="354886"/>
                </a:solidFill>
                <a:latin typeface="Calibri"/>
                <a:cs typeface="Calibri"/>
              </a:rPr>
              <a:t> from thalamus)</a:t>
            </a:r>
          </a:p>
          <a:p>
            <a:r>
              <a:rPr lang="en-US" sz="1900" dirty="0">
                <a:solidFill>
                  <a:srgbClr val="354886"/>
                </a:solidFill>
                <a:latin typeface="Calibri"/>
                <a:cs typeface="Calibri"/>
              </a:rPr>
              <a:t>	- in mice, virtually all synapses in outer cortical layers can be replaced </a:t>
            </a:r>
          </a:p>
          <a:p>
            <a:r>
              <a:rPr lang="en-US" sz="1900" dirty="0">
                <a:solidFill>
                  <a:srgbClr val="354886"/>
                </a:solidFill>
                <a:latin typeface="Calibri"/>
                <a:cs typeface="Calibri"/>
              </a:rPr>
              <a:t>	</a:t>
            </a:r>
            <a:endParaRPr lang="en-US" sz="1900" dirty="0">
              <a:solidFill>
                <a:srgbClr val="354886"/>
              </a:solidFill>
              <a:cs typeface="Calibri"/>
            </a:endParaRPr>
          </a:p>
        </p:txBody>
      </p:sp>
      <p:sp>
        <p:nvSpPr>
          <p:cNvPr id="8" name="Rectangle 7"/>
          <p:cNvSpPr/>
          <p:nvPr/>
        </p:nvSpPr>
        <p:spPr>
          <a:xfrm>
            <a:off x="375020" y="4100595"/>
            <a:ext cx="8402616" cy="1554272"/>
          </a:xfrm>
          <a:prstGeom prst="rect">
            <a:avLst/>
          </a:prstGeom>
        </p:spPr>
        <p:txBody>
          <a:bodyPr wrap="square">
            <a:spAutoFit/>
          </a:bodyPr>
          <a:lstStyle/>
          <a:p>
            <a:r>
              <a:rPr lang="en-US" sz="1900" dirty="0">
                <a:solidFill>
                  <a:srgbClr val="354886"/>
                </a:solidFill>
                <a:latin typeface="Calibri"/>
                <a:cs typeface="Calibri"/>
              </a:rPr>
              <a:t>(3)  Therapeutic approaches: reawakening plasticity  </a:t>
            </a:r>
          </a:p>
          <a:p>
            <a:r>
              <a:rPr lang="en-US" sz="1900" dirty="0">
                <a:solidFill>
                  <a:srgbClr val="354886"/>
                </a:solidFill>
                <a:latin typeface="Calibri"/>
                <a:cs typeface="Calibri"/>
              </a:rPr>
              <a:t>	- directed sensory experience </a:t>
            </a:r>
            <a:r>
              <a:rPr lang="en-US" sz="1900" dirty="0" err="1">
                <a:solidFill>
                  <a:srgbClr val="354886"/>
                </a:solidFill>
                <a:latin typeface="Calibri"/>
                <a:cs typeface="Calibri"/>
                <a:sym typeface="Wingdings"/>
              </a:rPr>
              <a:t></a:t>
            </a:r>
            <a:r>
              <a:rPr lang="en-US" sz="1900" dirty="0">
                <a:solidFill>
                  <a:srgbClr val="354886"/>
                </a:solidFill>
                <a:latin typeface="Calibri"/>
                <a:cs typeface="Calibri"/>
                <a:sym typeface="Wingdings"/>
              </a:rPr>
              <a:t> </a:t>
            </a:r>
            <a:r>
              <a:rPr lang="en-US" sz="1900" u="sng" dirty="0">
                <a:solidFill>
                  <a:srgbClr val="354886"/>
                </a:solidFill>
                <a:latin typeface="Calibri"/>
                <a:cs typeface="Calibri"/>
                <a:sym typeface="Wingdings"/>
              </a:rPr>
              <a:t>force</a:t>
            </a:r>
            <a:r>
              <a:rPr lang="en-US" sz="1900" dirty="0">
                <a:solidFill>
                  <a:srgbClr val="354886"/>
                </a:solidFill>
                <a:latin typeface="Calibri"/>
                <a:cs typeface="Calibri"/>
                <a:sym typeface="Wingdings"/>
              </a:rPr>
              <a:t> reliance on weakened inputs</a:t>
            </a:r>
            <a:endParaRPr lang="en-US" sz="1900" dirty="0">
              <a:solidFill>
                <a:srgbClr val="354886"/>
              </a:solidFill>
              <a:latin typeface="Calibri"/>
              <a:cs typeface="Calibri"/>
            </a:endParaRPr>
          </a:p>
          <a:p>
            <a:r>
              <a:rPr lang="en-US" sz="1900" dirty="0">
                <a:solidFill>
                  <a:srgbClr val="354886"/>
                </a:solidFill>
                <a:latin typeface="Calibri"/>
                <a:cs typeface="Calibri"/>
              </a:rPr>
              <a:t>	- pharmacological treatments to re-engage developmental processes?</a:t>
            </a:r>
          </a:p>
          <a:p>
            <a:r>
              <a:rPr lang="en-US" sz="1900" dirty="0">
                <a:solidFill>
                  <a:srgbClr val="354886"/>
                </a:solidFill>
                <a:latin typeface="Calibri"/>
                <a:cs typeface="Calibri"/>
              </a:rPr>
              <a:t>	- pair sensory experience with </a:t>
            </a:r>
            <a:r>
              <a:rPr lang="en-US" sz="1900" u="sng" dirty="0">
                <a:solidFill>
                  <a:srgbClr val="354886"/>
                </a:solidFill>
                <a:latin typeface="Calibri"/>
                <a:cs typeface="Calibri"/>
              </a:rPr>
              <a:t>attention</a:t>
            </a:r>
            <a:r>
              <a:rPr lang="en-US" sz="1900" dirty="0">
                <a:solidFill>
                  <a:srgbClr val="354886"/>
                </a:solidFill>
                <a:latin typeface="Calibri"/>
                <a:cs typeface="Calibri"/>
              </a:rPr>
              <a:t> and </a:t>
            </a:r>
            <a:r>
              <a:rPr lang="en-US" sz="1900" u="sng" dirty="0">
                <a:solidFill>
                  <a:srgbClr val="354886"/>
                </a:solidFill>
                <a:latin typeface="Calibri"/>
                <a:cs typeface="Calibri"/>
              </a:rPr>
              <a:t>reward</a:t>
            </a:r>
            <a:r>
              <a:rPr lang="en-US" sz="1900" dirty="0">
                <a:solidFill>
                  <a:srgbClr val="354886"/>
                </a:solidFill>
                <a:latin typeface="Calibri"/>
                <a:cs typeface="Calibri"/>
              </a:rPr>
              <a:t>; may facilitate plasticity</a:t>
            </a:r>
          </a:p>
          <a:p>
            <a:r>
              <a:rPr lang="en-US" sz="1900" dirty="0">
                <a:solidFill>
                  <a:srgbClr val="354886"/>
                </a:solidFill>
                <a:latin typeface="Calibri"/>
                <a:cs typeface="Calibri"/>
              </a:rPr>
              <a:t>	   for more effective remapping</a:t>
            </a:r>
          </a:p>
        </p:txBody>
      </p:sp>
      <p:sp>
        <p:nvSpPr>
          <p:cNvPr id="6" name="Rectangle 5"/>
          <p:cNvSpPr/>
          <p:nvPr/>
        </p:nvSpPr>
        <p:spPr>
          <a:xfrm>
            <a:off x="404311" y="2743309"/>
            <a:ext cx="8402616" cy="1261884"/>
          </a:xfrm>
          <a:prstGeom prst="rect">
            <a:avLst/>
          </a:prstGeom>
        </p:spPr>
        <p:txBody>
          <a:bodyPr wrap="square">
            <a:spAutoFit/>
          </a:bodyPr>
          <a:lstStyle/>
          <a:p>
            <a:r>
              <a:rPr lang="en-US" sz="1900" dirty="0">
                <a:solidFill>
                  <a:srgbClr val="354886"/>
                </a:solidFill>
                <a:latin typeface="Calibri"/>
                <a:cs typeface="Calibri"/>
              </a:rPr>
              <a:t>(2)  Perceptual learning:</a:t>
            </a:r>
          </a:p>
          <a:p>
            <a:r>
              <a:rPr lang="en-US" sz="1900" dirty="0">
                <a:solidFill>
                  <a:srgbClr val="354886"/>
                </a:solidFill>
                <a:latin typeface="Calibri"/>
                <a:cs typeface="Calibri"/>
              </a:rPr>
              <a:t>	- training induces rapid changes in sensory abilities and neural processing</a:t>
            </a:r>
          </a:p>
          <a:p>
            <a:r>
              <a:rPr lang="en-US" sz="1900" dirty="0">
                <a:solidFill>
                  <a:srgbClr val="354886"/>
                </a:solidFill>
                <a:latin typeface="Calibri"/>
                <a:cs typeface="Calibri"/>
              </a:rPr>
              <a:t>	- often highly specific to the trained stimulus</a:t>
            </a:r>
          </a:p>
          <a:p>
            <a:r>
              <a:rPr lang="en-US" sz="1900" dirty="0">
                <a:solidFill>
                  <a:srgbClr val="354886"/>
                </a:solidFill>
                <a:latin typeface="Calibri"/>
                <a:cs typeface="Calibri"/>
              </a:rPr>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50085" y="124912"/>
            <a:ext cx="8793462" cy="553998"/>
          </a:xfrm>
          <a:prstGeom prst="rect">
            <a:avLst/>
          </a:prstGeom>
          <a:noFill/>
        </p:spPr>
        <p:txBody>
          <a:bodyPr wrap="square" rtlCol="0">
            <a:spAutoFit/>
          </a:bodyPr>
          <a:lstStyle/>
          <a:p>
            <a:pPr algn="ctr"/>
            <a:r>
              <a:rPr lang="en-US" sz="3000" dirty="0">
                <a:latin typeface="Corbel"/>
                <a:cs typeface="Corbel"/>
              </a:rPr>
              <a:t>Cortical remapping in adulthood</a:t>
            </a:r>
          </a:p>
        </p:txBody>
      </p:sp>
      <p:pic>
        <p:nvPicPr>
          <p:cNvPr id="2" name="SawStop _ SawStop Hot Dog Demo _ SawStop.com.mp4">
            <a:hlinkClick r:id="" action="ppaction://media"/>
            <a:extLst>
              <a:ext uri="{FF2B5EF4-FFF2-40B4-BE49-F238E27FC236}">
                <a16:creationId xmlns:a16="http://schemas.microsoft.com/office/drawing/2014/main" id="{0459A181-5994-3542-8C86-A897CE8C6AF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90147" y="1100556"/>
            <a:ext cx="5330774" cy="2998560"/>
          </a:xfrm>
          <a:prstGeom prst="rect">
            <a:avLst/>
          </a:prstGeom>
        </p:spPr>
      </p:pic>
      <p:pic>
        <p:nvPicPr>
          <p:cNvPr id="9" name="Picture 2" descr="Related image">
            <a:hlinkClick r:id="rId5"/>
            <a:extLst>
              <a:ext uri="{FF2B5EF4-FFF2-40B4-BE49-F238E27FC236}">
                <a16:creationId xmlns:a16="http://schemas.microsoft.com/office/drawing/2014/main" id="{9239B1C5-3FF2-F841-889A-523B8FDD589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15958"/>
          <a:stretch/>
        </p:blipFill>
        <p:spPr bwMode="auto">
          <a:xfrm>
            <a:off x="5446704" y="4486967"/>
            <a:ext cx="2826440" cy="18929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470D079-5EF8-1546-A1EA-50C7F3DEA9E9}"/>
              </a:ext>
            </a:extLst>
          </p:cNvPr>
          <p:cNvSpPr/>
          <p:nvPr/>
        </p:nvSpPr>
        <p:spPr>
          <a:xfrm>
            <a:off x="670832" y="5006936"/>
            <a:ext cx="4365625" cy="707886"/>
          </a:xfrm>
          <a:prstGeom prst="rect">
            <a:avLst/>
          </a:prstGeom>
        </p:spPr>
        <p:txBody>
          <a:bodyPr wrap="square">
            <a:spAutoFit/>
          </a:bodyPr>
          <a:lstStyle/>
          <a:p>
            <a:r>
              <a:rPr lang="en-US" sz="2000" dirty="0">
                <a:solidFill>
                  <a:srgbClr val="354886"/>
                </a:solidFill>
                <a:cs typeface="Calibri"/>
              </a:rPr>
              <a:t>Why?  ~4000 people cut off their finger with a table saw every year...</a:t>
            </a:r>
            <a:endParaRPr lang="en-US" sz="2000" dirty="0"/>
          </a:p>
        </p:txBody>
      </p:sp>
      <p:sp>
        <p:nvSpPr>
          <p:cNvPr id="12" name="Rectangle 11">
            <a:extLst>
              <a:ext uri="{FF2B5EF4-FFF2-40B4-BE49-F238E27FC236}">
                <a16:creationId xmlns:a16="http://schemas.microsoft.com/office/drawing/2014/main" id="{2EACFF97-257E-A649-B2D2-40209E7172C3}"/>
              </a:ext>
            </a:extLst>
          </p:cNvPr>
          <p:cNvSpPr/>
          <p:nvPr/>
        </p:nvSpPr>
        <p:spPr>
          <a:xfrm>
            <a:off x="6665284" y="1937221"/>
            <a:ext cx="1825574" cy="1015663"/>
          </a:xfrm>
          <a:prstGeom prst="rect">
            <a:avLst/>
          </a:prstGeom>
        </p:spPr>
        <p:txBody>
          <a:bodyPr wrap="square">
            <a:spAutoFit/>
          </a:bodyPr>
          <a:lstStyle/>
          <a:p>
            <a:r>
              <a:rPr lang="en-US" sz="2000" dirty="0">
                <a:solidFill>
                  <a:srgbClr val="354886"/>
                </a:solidFill>
                <a:cs typeface="Calibri"/>
              </a:rPr>
              <a:t>Woodworking safety:  meet the </a:t>
            </a:r>
            <a:r>
              <a:rPr lang="en-US" sz="2000" dirty="0" err="1">
                <a:solidFill>
                  <a:srgbClr val="354886"/>
                </a:solidFill>
                <a:cs typeface="Calibri"/>
              </a:rPr>
              <a:t>SawStop</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5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08142" y="124912"/>
            <a:ext cx="8793462" cy="553998"/>
          </a:xfrm>
          <a:prstGeom prst="rect">
            <a:avLst/>
          </a:prstGeom>
          <a:noFill/>
        </p:spPr>
        <p:txBody>
          <a:bodyPr wrap="square" rtlCol="0">
            <a:spAutoFit/>
          </a:bodyPr>
          <a:lstStyle/>
          <a:p>
            <a:pPr algn="ctr"/>
            <a:r>
              <a:rPr lang="en-US" sz="3000" dirty="0">
                <a:latin typeface="Corbel"/>
                <a:cs typeface="Corbel"/>
              </a:rPr>
              <a:t>Cortical remapping in adulthood</a:t>
            </a:r>
          </a:p>
        </p:txBody>
      </p:sp>
      <p:sp>
        <p:nvSpPr>
          <p:cNvPr id="6" name="Rectangle 5"/>
          <p:cNvSpPr/>
          <p:nvPr/>
        </p:nvSpPr>
        <p:spPr>
          <a:xfrm>
            <a:off x="1150854" y="5627014"/>
            <a:ext cx="6702516" cy="923330"/>
          </a:xfrm>
          <a:prstGeom prst="rect">
            <a:avLst/>
          </a:prstGeom>
        </p:spPr>
        <p:txBody>
          <a:bodyPr wrap="square">
            <a:spAutoFit/>
          </a:bodyPr>
          <a:lstStyle/>
          <a:p>
            <a:r>
              <a:rPr lang="en-US" dirty="0">
                <a:solidFill>
                  <a:srgbClr val="354886"/>
                </a:solidFill>
                <a:cs typeface="Calibri"/>
              </a:rPr>
              <a:t>- example:  after LOSS of a sensory input (here from a digit on the hand), the cortical area receiving this input is taken over by sensory inputs from adjacent regions </a:t>
            </a:r>
            <a:endParaRPr lang="en-US" dirty="0"/>
          </a:p>
        </p:txBody>
      </p:sp>
      <p:sp>
        <p:nvSpPr>
          <p:cNvPr id="7" name="Rectangle 6"/>
          <p:cNvSpPr/>
          <p:nvPr/>
        </p:nvSpPr>
        <p:spPr>
          <a:xfrm>
            <a:off x="1150854" y="4980683"/>
            <a:ext cx="6880872" cy="646331"/>
          </a:xfrm>
          <a:prstGeom prst="rect">
            <a:avLst/>
          </a:prstGeom>
        </p:spPr>
        <p:txBody>
          <a:bodyPr wrap="square">
            <a:spAutoFit/>
          </a:bodyPr>
          <a:lstStyle/>
          <a:p>
            <a:r>
              <a:rPr lang="en-US" dirty="0">
                <a:solidFill>
                  <a:srgbClr val="354886"/>
                </a:solidFill>
                <a:cs typeface="Calibri"/>
              </a:rPr>
              <a:t>- while the capacity for plasticity is greatly decreased after the end of critical periods, it can still occur (albeit with a slower time course)</a:t>
            </a:r>
            <a:endParaRPr lang="en-US" dirty="0"/>
          </a:p>
        </p:txBody>
      </p:sp>
      <p:pic>
        <p:nvPicPr>
          <p:cNvPr id="8" name="Picture 2" descr="Related image">
            <a:hlinkClick r:id="rId2"/>
            <a:extLst>
              <a:ext uri="{FF2B5EF4-FFF2-40B4-BE49-F238E27FC236}">
                <a16:creationId xmlns:a16="http://schemas.microsoft.com/office/drawing/2014/main" id="{CCD55B7E-BDAF-BF4F-9D63-8840EE262D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5958"/>
          <a:stretch/>
        </p:blipFill>
        <p:spPr bwMode="auto">
          <a:xfrm>
            <a:off x="1219052" y="1099824"/>
            <a:ext cx="1344059" cy="9001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BF6B89B-4A0F-7847-9AA7-71AA7923FFBB}"/>
              </a:ext>
            </a:extLst>
          </p:cNvPr>
          <p:cNvPicPr>
            <a:picLocks noChangeAspect="1"/>
          </p:cNvPicPr>
          <p:nvPr/>
        </p:nvPicPr>
        <p:blipFill rotWithShape="1">
          <a:blip r:embed="rId4">
            <a:lum bright="-14000" contrast="27000"/>
          </a:blip>
          <a:srcRect t="12725" r="64915" b="11933"/>
          <a:stretch/>
        </p:blipFill>
        <p:spPr>
          <a:xfrm>
            <a:off x="624113" y="2365829"/>
            <a:ext cx="2794000" cy="2409372"/>
          </a:xfrm>
          <a:prstGeom prst="rect">
            <a:avLst/>
          </a:prstGeom>
        </p:spPr>
      </p:pic>
      <p:pic>
        <p:nvPicPr>
          <p:cNvPr id="11" name="Picture 10">
            <a:extLst>
              <a:ext uri="{FF2B5EF4-FFF2-40B4-BE49-F238E27FC236}">
                <a16:creationId xmlns:a16="http://schemas.microsoft.com/office/drawing/2014/main" id="{C92EB678-F61A-2B4F-B442-AF76EB38375D}"/>
              </a:ext>
            </a:extLst>
          </p:cNvPr>
          <p:cNvPicPr>
            <a:picLocks noChangeAspect="1"/>
          </p:cNvPicPr>
          <p:nvPr/>
        </p:nvPicPr>
        <p:blipFill rotWithShape="1">
          <a:blip r:embed="rId4">
            <a:lum bright="-14000" contrast="27000"/>
          </a:blip>
          <a:srcRect l="35358" r="36028"/>
          <a:stretch/>
        </p:blipFill>
        <p:spPr>
          <a:xfrm>
            <a:off x="3643084" y="1219131"/>
            <a:ext cx="2278745" cy="3197904"/>
          </a:xfrm>
          <a:prstGeom prst="rect">
            <a:avLst/>
          </a:prstGeom>
        </p:spPr>
      </p:pic>
    </p:spTree>
    <p:extLst>
      <p:ext uri="{BB962C8B-B14F-4D97-AF65-F5344CB8AC3E}">
        <p14:creationId xmlns:p14="http://schemas.microsoft.com/office/powerpoint/2010/main" val="1058590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08142" y="124912"/>
            <a:ext cx="8793462" cy="553998"/>
          </a:xfrm>
          <a:prstGeom prst="rect">
            <a:avLst/>
          </a:prstGeom>
          <a:noFill/>
        </p:spPr>
        <p:txBody>
          <a:bodyPr wrap="square" rtlCol="0">
            <a:spAutoFit/>
          </a:bodyPr>
          <a:lstStyle/>
          <a:p>
            <a:pPr algn="ctr"/>
            <a:r>
              <a:rPr lang="en-US" sz="3000" dirty="0">
                <a:latin typeface="Corbel"/>
                <a:cs typeface="Corbel"/>
              </a:rPr>
              <a:t>Cortical remapping in adulthood</a:t>
            </a:r>
          </a:p>
        </p:txBody>
      </p:sp>
      <p:pic>
        <p:nvPicPr>
          <p:cNvPr id="5" name="Picture 4"/>
          <p:cNvPicPr>
            <a:picLocks noChangeAspect="1"/>
          </p:cNvPicPr>
          <p:nvPr/>
        </p:nvPicPr>
        <p:blipFill rotWithShape="1">
          <a:blip r:embed="rId2">
            <a:lum bright="-14000" contrast="27000"/>
          </a:blip>
          <a:srcRect l="35358"/>
          <a:stretch/>
        </p:blipFill>
        <p:spPr>
          <a:xfrm>
            <a:off x="3643084" y="1219131"/>
            <a:ext cx="5147881" cy="3197904"/>
          </a:xfrm>
          <a:prstGeom prst="rect">
            <a:avLst/>
          </a:prstGeom>
        </p:spPr>
      </p:pic>
      <p:sp>
        <p:nvSpPr>
          <p:cNvPr id="6" name="Rectangle 5"/>
          <p:cNvSpPr/>
          <p:nvPr/>
        </p:nvSpPr>
        <p:spPr>
          <a:xfrm>
            <a:off x="1150854" y="5627014"/>
            <a:ext cx="6702516" cy="923330"/>
          </a:xfrm>
          <a:prstGeom prst="rect">
            <a:avLst/>
          </a:prstGeom>
        </p:spPr>
        <p:txBody>
          <a:bodyPr wrap="square">
            <a:spAutoFit/>
          </a:bodyPr>
          <a:lstStyle/>
          <a:p>
            <a:r>
              <a:rPr lang="en-US" dirty="0">
                <a:solidFill>
                  <a:srgbClr val="354886"/>
                </a:solidFill>
                <a:cs typeface="Calibri"/>
              </a:rPr>
              <a:t>- example:  after LOSS of a sensory input (here from a digit on the hand), the cortical area receiving this input is taken over by sensory inputs from adjacent regions </a:t>
            </a:r>
            <a:endParaRPr lang="en-US" dirty="0"/>
          </a:p>
        </p:txBody>
      </p:sp>
      <p:sp>
        <p:nvSpPr>
          <p:cNvPr id="7" name="Rectangle 6"/>
          <p:cNvSpPr/>
          <p:nvPr/>
        </p:nvSpPr>
        <p:spPr>
          <a:xfrm>
            <a:off x="1150854" y="4980683"/>
            <a:ext cx="6880872" cy="646331"/>
          </a:xfrm>
          <a:prstGeom prst="rect">
            <a:avLst/>
          </a:prstGeom>
        </p:spPr>
        <p:txBody>
          <a:bodyPr wrap="square">
            <a:spAutoFit/>
          </a:bodyPr>
          <a:lstStyle/>
          <a:p>
            <a:r>
              <a:rPr lang="en-US" dirty="0">
                <a:solidFill>
                  <a:srgbClr val="354886"/>
                </a:solidFill>
                <a:cs typeface="Calibri"/>
              </a:rPr>
              <a:t>- while the capacity for plasticity is greatly decreased after the end of critical periods, it can still occur (albeit with a slower time course)</a:t>
            </a:r>
            <a:endParaRPr lang="en-US" dirty="0"/>
          </a:p>
        </p:txBody>
      </p:sp>
      <p:pic>
        <p:nvPicPr>
          <p:cNvPr id="8" name="Picture 2" descr="Related image">
            <a:hlinkClick r:id="rId3"/>
            <a:extLst>
              <a:ext uri="{FF2B5EF4-FFF2-40B4-BE49-F238E27FC236}">
                <a16:creationId xmlns:a16="http://schemas.microsoft.com/office/drawing/2014/main" id="{CCD55B7E-BDAF-BF4F-9D63-8840EE262D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5958"/>
          <a:stretch/>
        </p:blipFill>
        <p:spPr bwMode="auto">
          <a:xfrm>
            <a:off x="1219052" y="1099824"/>
            <a:ext cx="1344059" cy="9001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BF6B89B-4A0F-7847-9AA7-71AA7923FFBB}"/>
              </a:ext>
            </a:extLst>
          </p:cNvPr>
          <p:cNvPicPr>
            <a:picLocks noChangeAspect="1"/>
          </p:cNvPicPr>
          <p:nvPr/>
        </p:nvPicPr>
        <p:blipFill rotWithShape="1">
          <a:blip r:embed="rId2">
            <a:lum bright="-14000" contrast="27000"/>
          </a:blip>
          <a:srcRect t="12725" r="64915" b="11933"/>
          <a:stretch/>
        </p:blipFill>
        <p:spPr>
          <a:xfrm>
            <a:off x="624113" y="2365829"/>
            <a:ext cx="2794000" cy="2409372"/>
          </a:xfrm>
          <a:prstGeom prst="rect">
            <a:avLst/>
          </a:prstGeom>
        </p:spPr>
      </p:pic>
    </p:spTree>
    <p:extLst>
      <p:ext uri="{BB962C8B-B14F-4D97-AF65-F5344CB8AC3E}">
        <p14:creationId xmlns:p14="http://schemas.microsoft.com/office/powerpoint/2010/main" val="1189249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0085" y="124912"/>
            <a:ext cx="8793462" cy="553998"/>
          </a:xfrm>
          <a:prstGeom prst="rect">
            <a:avLst/>
          </a:prstGeom>
          <a:noFill/>
        </p:spPr>
        <p:txBody>
          <a:bodyPr wrap="square" rtlCol="0">
            <a:spAutoFit/>
          </a:bodyPr>
          <a:lstStyle/>
          <a:p>
            <a:pPr algn="ctr"/>
            <a:r>
              <a:rPr lang="en-US" sz="3000" dirty="0">
                <a:latin typeface="Corbel"/>
                <a:cs typeface="Corbel"/>
              </a:rPr>
              <a:t>Mechanisms for plasticity </a:t>
            </a:r>
            <a:r>
              <a:rPr lang="mr-IN" sz="3000" dirty="0">
                <a:latin typeface="Corbel"/>
                <a:cs typeface="Corbel"/>
              </a:rPr>
              <a:t>–</a:t>
            </a:r>
            <a:r>
              <a:rPr lang="en-US" sz="3000" dirty="0">
                <a:latin typeface="Corbel"/>
                <a:cs typeface="Corbel"/>
              </a:rPr>
              <a:t> </a:t>
            </a:r>
            <a:r>
              <a:rPr lang="en-US" sz="3000" dirty="0" err="1">
                <a:latin typeface="Corbel"/>
                <a:cs typeface="Corbel"/>
              </a:rPr>
              <a:t>intracortical</a:t>
            </a:r>
            <a:r>
              <a:rPr lang="en-US" sz="3000" dirty="0">
                <a:latin typeface="Corbel"/>
                <a:cs typeface="Corbel"/>
              </a:rPr>
              <a:t> rewiring</a:t>
            </a:r>
          </a:p>
        </p:txBody>
      </p:sp>
      <p:pic>
        <p:nvPicPr>
          <p:cNvPr id="8194" name="Picture 2" descr="Related image">
            <a:hlinkClick r:id="rId2"/>
            <a:extLst>
              <a:ext uri="{FF2B5EF4-FFF2-40B4-BE49-F238E27FC236}">
                <a16:creationId xmlns:a16="http://schemas.microsoft.com/office/drawing/2014/main" id="{D1FE5272-2B97-3442-AA9C-3418C98805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6084" y="1930400"/>
            <a:ext cx="3370945" cy="337094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high powered laser pointer">
            <a:hlinkClick r:id="rId4"/>
            <a:extLst>
              <a:ext uri="{FF2B5EF4-FFF2-40B4-BE49-F238E27FC236}">
                <a16:creationId xmlns:a16="http://schemas.microsoft.com/office/drawing/2014/main" id="{39161994-4832-F24F-A1A9-E9ADA1AC9F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4122" y="1000706"/>
            <a:ext cx="2324792" cy="232479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0064682-1280-E243-935C-4DB757DBD561}"/>
              </a:ext>
            </a:extLst>
          </p:cNvPr>
          <p:cNvSpPr txBox="1"/>
          <p:nvPr/>
        </p:nvSpPr>
        <p:spPr>
          <a:xfrm>
            <a:off x="584416" y="3417120"/>
            <a:ext cx="3889829" cy="646331"/>
          </a:xfrm>
          <a:prstGeom prst="rect">
            <a:avLst/>
          </a:prstGeom>
          <a:noFill/>
        </p:spPr>
        <p:txBody>
          <a:bodyPr wrap="square" rtlCol="0">
            <a:spAutoFit/>
          </a:bodyPr>
          <a:lstStyle/>
          <a:p>
            <a:r>
              <a:rPr lang="en-US" dirty="0" err="1"/>
              <a:t>Outdoorstactical.com</a:t>
            </a:r>
            <a:r>
              <a:rPr lang="en-US" dirty="0"/>
              <a:t>:  ‘Have you ever wanted your very own lightsaber? ’</a:t>
            </a:r>
          </a:p>
        </p:txBody>
      </p:sp>
      <p:pic>
        <p:nvPicPr>
          <p:cNvPr id="8198" name="Picture 6" descr="Image result for spectra physics mai tai">
            <a:hlinkClick r:id="rId6"/>
            <a:extLst>
              <a:ext uri="{FF2B5EF4-FFF2-40B4-BE49-F238E27FC236}">
                <a16:creationId xmlns:a16="http://schemas.microsoft.com/office/drawing/2014/main" id="{211661D0-D107-0B4A-B55E-F6719AEE922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3329" y="4208594"/>
            <a:ext cx="2477529" cy="186005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03974625-7D38-A944-BC77-BCF765AA562C}"/>
              </a:ext>
            </a:extLst>
          </p:cNvPr>
          <p:cNvSpPr txBox="1"/>
          <p:nvPr/>
        </p:nvSpPr>
        <p:spPr>
          <a:xfrm>
            <a:off x="1074726" y="5923504"/>
            <a:ext cx="2463584" cy="646331"/>
          </a:xfrm>
          <a:prstGeom prst="rect">
            <a:avLst/>
          </a:prstGeom>
          <a:noFill/>
        </p:spPr>
        <p:txBody>
          <a:bodyPr wrap="square" rtlCol="0">
            <a:spAutoFit/>
          </a:bodyPr>
          <a:lstStyle/>
          <a:p>
            <a:r>
              <a:rPr lang="en-US" dirty="0"/>
              <a:t>Spectra Physics Mai Tai:  two-photon imaging</a:t>
            </a:r>
          </a:p>
        </p:txBody>
      </p:sp>
    </p:spTree>
    <p:extLst>
      <p:ext uri="{BB962C8B-B14F-4D97-AF65-F5344CB8AC3E}">
        <p14:creationId xmlns:p14="http://schemas.microsoft.com/office/powerpoint/2010/main" val="1065486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0085" y="124912"/>
            <a:ext cx="8793462" cy="553998"/>
          </a:xfrm>
          <a:prstGeom prst="rect">
            <a:avLst/>
          </a:prstGeom>
          <a:noFill/>
        </p:spPr>
        <p:txBody>
          <a:bodyPr wrap="square" rtlCol="0">
            <a:spAutoFit/>
          </a:bodyPr>
          <a:lstStyle/>
          <a:p>
            <a:pPr algn="ctr"/>
            <a:r>
              <a:rPr lang="en-US" sz="3000" dirty="0">
                <a:latin typeface="Corbel"/>
                <a:cs typeface="Corbel"/>
              </a:rPr>
              <a:t>Mechanisms for plasticity </a:t>
            </a:r>
            <a:r>
              <a:rPr lang="mr-IN" sz="3000" dirty="0">
                <a:latin typeface="Corbel"/>
                <a:cs typeface="Corbel"/>
              </a:rPr>
              <a:t>–</a:t>
            </a:r>
            <a:r>
              <a:rPr lang="en-US" sz="3000" dirty="0">
                <a:latin typeface="Corbel"/>
                <a:cs typeface="Corbel"/>
              </a:rPr>
              <a:t> </a:t>
            </a:r>
            <a:r>
              <a:rPr lang="en-US" sz="3000" dirty="0" err="1">
                <a:latin typeface="Corbel"/>
                <a:cs typeface="Corbel"/>
              </a:rPr>
              <a:t>intracortical</a:t>
            </a:r>
            <a:r>
              <a:rPr lang="en-US" sz="3000" dirty="0">
                <a:latin typeface="Corbel"/>
                <a:cs typeface="Corbel"/>
              </a:rPr>
              <a:t> rewiring</a:t>
            </a:r>
          </a:p>
        </p:txBody>
      </p:sp>
      <p:pic>
        <p:nvPicPr>
          <p:cNvPr id="2" name="Picture 1">
            <a:extLst>
              <a:ext uri="{FF2B5EF4-FFF2-40B4-BE49-F238E27FC236}">
                <a16:creationId xmlns:a16="http://schemas.microsoft.com/office/drawing/2014/main" id="{0A00CC13-237E-F54B-9C87-F246A1256440}"/>
              </a:ext>
            </a:extLst>
          </p:cNvPr>
          <p:cNvPicPr>
            <a:picLocks noChangeAspect="1"/>
          </p:cNvPicPr>
          <p:nvPr/>
        </p:nvPicPr>
        <p:blipFill>
          <a:blip r:embed="rId2"/>
          <a:stretch>
            <a:fillRect/>
          </a:stretch>
        </p:blipFill>
        <p:spPr>
          <a:xfrm>
            <a:off x="1015092" y="915473"/>
            <a:ext cx="1778000" cy="1739900"/>
          </a:xfrm>
          <a:prstGeom prst="rect">
            <a:avLst/>
          </a:prstGeom>
        </p:spPr>
      </p:pic>
      <p:pic>
        <p:nvPicPr>
          <p:cNvPr id="4" name="Picture 3">
            <a:extLst>
              <a:ext uri="{FF2B5EF4-FFF2-40B4-BE49-F238E27FC236}">
                <a16:creationId xmlns:a16="http://schemas.microsoft.com/office/drawing/2014/main" id="{7F124703-C597-A44C-8D80-9681B4474094}"/>
              </a:ext>
            </a:extLst>
          </p:cNvPr>
          <p:cNvPicPr>
            <a:picLocks noChangeAspect="1"/>
          </p:cNvPicPr>
          <p:nvPr/>
        </p:nvPicPr>
        <p:blipFill>
          <a:blip r:embed="rId3"/>
          <a:stretch>
            <a:fillRect/>
          </a:stretch>
        </p:blipFill>
        <p:spPr>
          <a:xfrm>
            <a:off x="983342" y="3106057"/>
            <a:ext cx="1762931" cy="2080986"/>
          </a:xfrm>
          <a:prstGeom prst="rect">
            <a:avLst/>
          </a:prstGeom>
        </p:spPr>
      </p:pic>
      <p:pic>
        <p:nvPicPr>
          <p:cNvPr id="9" name="Picture 8">
            <a:extLst>
              <a:ext uri="{FF2B5EF4-FFF2-40B4-BE49-F238E27FC236}">
                <a16:creationId xmlns:a16="http://schemas.microsoft.com/office/drawing/2014/main" id="{A506A597-E830-364C-A224-C823C6BA9BC7}"/>
              </a:ext>
            </a:extLst>
          </p:cNvPr>
          <p:cNvPicPr>
            <a:picLocks noChangeAspect="1"/>
          </p:cNvPicPr>
          <p:nvPr/>
        </p:nvPicPr>
        <p:blipFill>
          <a:blip r:embed="rId4"/>
          <a:stretch>
            <a:fillRect/>
          </a:stretch>
        </p:blipFill>
        <p:spPr>
          <a:xfrm>
            <a:off x="5397384" y="856916"/>
            <a:ext cx="1471385" cy="1700692"/>
          </a:xfrm>
          <a:prstGeom prst="rect">
            <a:avLst/>
          </a:prstGeom>
        </p:spPr>
      </p:pic>
      <p:pic>
        <p:nvPicPr>
          <p:cNvPr id="10" name="Picture 9">
            <a:extLst>
              <a:ext uri="{FF2B5EF4-FFF2-40B4-BE49-F238E27FC236}">
                <a16:creationId xmlns:a16="http://schemas.microsoft.com/office/drawing/2014/main" id="{A237C10A-5134-404B-B031-BAEB8C1E1BD2}"/>
              </a:ext>
            </a:extLst>
          </p:cNvPr>
          <p:cNvPicPr>
            <a:picLocks noChangeAspect="1"/>
          </p:cNvPicPr>
          <p:nvPr/>
        </p:nvPicPr>
        <p:blipFill>
          <a:blip r:embed="rId5"/>
          <a:stretch>
            <a:fillRect/>
          </a:stretch>
        </p:blipFill>
        <p:spPr>
          <a:xfrm>
            <a:off x="3476055" y="3065235"/>
            <a:ext cx="5467492" cy="2162629"/>
          </a:xfrm>
          <a:prstGeom prst="rect">
            <a:avLst/>
          </a:prstGeom>
        </p:spPr>
      </p:pic>
      <p:sp>
        <p:nvSpPr>
          <p:cNvPr id="11" name="Rectangle 10">
            <a:extLst>
              <a:ext uri="{FF2B5EF4-FFF2-40B4-BE49-F238E27FC236}">
                <a16:creationId xmlns:a16="http://schemas.microsoft.com/office/drawing/2014/main" id="{9147926D-71F9-C74B-825B-92F1D18DC0F2}"/>
              </a:ext>
            </a:extLst>
          </p:cNvPr>
          <p:cNvSpPr/>
          <p:nvPr/>
        </p:nvSpPr>
        <p:spPr>
          <a:xfrm>
            <a:off x="794656" y="5681788"/>
            <a:ext cx="2260609" cy="646331"/>
          </a:xfrm>
          <a:prstGeom prst="rect">
            <a:avLst/>
          </a:prstGeom>
        </p:spPr>
        <p:txBody>
          <a:bodyPr wrap="square">
            <a:spAutoFit/>
          </a:bodyPr>
          <a:lstStyle/>
          <a:p>
            <a:r>
              <a:rPr lang="en-US" dirty="0">
                <a:solidFill>
                  <a:srgbClr val="354886"/>
                </a:solidFill>
                <a:cs typeface="Calibri"/>
              </a:rPr>
              <a:t>Normal map of visual space in mouse V1</a:t>
            </a:r>
            <a:endParaRPr lang="en-US" dirty="0"/>
          </a:p>
        </p:txBody>
      </p:sp>
      <p:sp>
        <p:nvSpPr>
          <p:cNvPr id="12" name="Rectangle 11">
            <a:extLst>
              <a:ext uri="{FF2B5EF4-FFF2-40B4-BE49-F238E27FC236}">
                <a16:creationId xmlns:a16="http://schemas.microsoft.com/office/drawing/2014/main" id="{ADCE74CB-83CC-A547-9314-B65658646649}"/>
              </a:ext>
            </a:extLst>
          </p:cNvPr>
          <p:cNvSpPr/>
          <p:nvPr/>
        </p:nvSpPr>
        <p:spPr>
          <a:xfrm rot="16200000">
            <a:off x="38489" y="1528370"/>
            <a:ext cx="1317173" cy="369332"/>
          </a:xfrm>
          <a:prstGeom prst="rect">
            <a:avLst/>
          </a:prstGeom>
        </p:spPr>
        <p:txBody>
          <a:bodyPr wrap="square">
            <a:spAutoFit/>
          </a:bodyPr>
          <a:lstStyle/>
          <a:p>
            <a:r>
              <a:rPr lang="en-US" dirty="0">
                <a:cs typeface="Calibri"/>
              </a:rPr>
              <a:t>Visual field</a:t>
            </a:r>
            <a:endParaRPr lang="en-US" dirty="0"/>
          </a:p>
        </p:txBody>
      </p:sp>
      <p:sp>
        <p:nvSpPr>
          <p:cNvPr id="13" name="Rectangle 12">
            <a:extLst>
              <a:ext uri="{FF2B5EF4-FFF2-40B4-BE49-F238E27FC236}">
                <a16:creationId xmlns:a16="http://schemas.microsoft.com/office/drawing/2014/main" id="{E5E94442-DDE6-6E4A-B822-D893F813BA01}"/>
              </a:ext>
            </a:extLst>
          </p:cNvPr>
          <p:cNvSpPr/>
          <p:nvPr/>
        </p:nvSpPr>
        <p:spPr>
          <a:xfrm rot="16200000">
            <a:off x="-441618" y="3805755"/>
            <a:ext cx="2277386" cy="369332"/>
          </a:xfrm>
          <a:prstGeom prst="rect">
            <a:avLst/>
          </a:prstGeom>
        </p:spPr>
        <p:txBody>
          <a:bodyPr wrap="square">
            <a:spAutoFit/>
          </a:bodyPr>
          <a:lstStyle/>
          <a:p>
            <a:r>
              <a:rPr lang="en-US" dirty="0">
                <a:cs typeface="Calibri"/>
              </a:rPr>
              <a:t>Cortical sensory map</a:t>
            </a:r>
            <a:endParaRPr lang="en-US" dirty="0"/>
          </a:p>
        </p:txBody>
      </p:sp>
      <p:sp>
        <p:nvSpPr>
          <p:cNvPr id="14" name="Rectangle 13">
            <a:extLst>
              <a:ext uri="{FF2B5EF4-FFF2-40B4-BE49-F238E27FC236}">
                <a16:creationId xmlns:a16="http://schemas.microsoft.com/office/drawing/2014/main" id="{255837BD-575A-7149-9D85-70DAC918F764}"/>
              </a:ext>
            </a:extLst>
          </p:cNvPr>
          <p:cNvSpPr/>
          <p:nvPr/>
        </p:nvSpPr>
        <p:spPr>
          <a:xfrm>
            <a:off x="3580387" y="5543352"/>
            <a:ext cx="5258828" cy="923330"/>
          </a:xfrm>
          <a:prstGeom prst="rect">
            <a:avLst/>
          </a:prstGeom>
        </p:spPr>
        <p:txBody>
          <a:bodyPr wrap="square">
            <a:spAutoFit/>
          </a:bodyPr>
          <a:lstStyle/>
          <a:p>
            <a:r>
              <a:rPr lang="en-US" dirty="0">
                <a:solidFill>
                  <a:srgbClr val="354886"/>
                </a:solidFill>
                <a:cs typeface="Calibri"/>
              </a:rPr>
              <a:t>After injury, adjacent regions of the visual field gradually take over the cortical territory previously occupied by the lesioned retinal input</a:t>
            </a:r>
            <a:endParaRPr lang="en-US" dirty="0"/>
          </a:p>
        </p:txBody>
      </p:sp>
    </p:spTree>
    <p:extLst>
      <p:ext uri="{BB962C8B-B14F-4D97-AF65-F5344CB8AC3E}">
        <p14:creationId xmlns:p14="http://schemas.microsoft.com/office/powerpoint/2010/main" val="18062817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2122</Words>
  <Application>Microsoft Office PowerPoint</Application>
  <PresentationFormat>On-screen Show (4:3)</PresentationFormat>
  <Paragraphs>200</Paragraphs>
  <Slides>48</Slides>
  <Notes>3</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Calibri</vt:lpstr>
      <vt:lpstr>Corbel</vt:lpstr>
      <vt:lpstr>Times New Roman</vt:lpstr>
      <vt:lpstr>Office Theme</vt:lpstr>
      <vt:lpstr>Presentation Groups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DUMC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I D</dc:creator>
  <cp:lastModifiedBy>Chen, Jerry</cp:lastModifiedBy>
  <cp:revision>155</cp:revision>
  <dcterms:created xsi:type="dcterms:W3CDTF">2014-10-27T01:08:35Z</dcterms:created>
  <dcterms:modified xsi:type="dcterms:W3CDTF">2022-03-17T01:14:09Z</dcterms:modified>
</cp:coreProperties>
</file>